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303" r:id="rId2"/>
    <p:sldId id="305" r:id="rId3"/>
    <p:sldId id="308" r:id="rId4"/>
    <p:sldId id="310" r:id="rId5"/>
    <p:sldId id="311" r:id="rId6"/>
    <p:sldId id="312" r:id="rId7"/>
    <p:sldId id="314" r:id="rId8"/>
    <p:sldId id="306" r:id="rId9"/>
    <p:sldId id="316" r:id="rId10"/>
    <p:sldId id="313" r:id="rId11"/>
    <p:sldId id="315" r:id="rId12"/>
    <p:sldId id="318" r:id="rId13"/>
    <p:sldId id="327" r:id="rId14"/>
    <p:sldId id="319" r:id="rId15"/>
    <p:sldId id="328" r:id="rId16"/>
    <p:sldId id="320" r:id="rId17"/>
    <p:sldId id="322" r:id="rId18"/>
    <p:sldId id="323" r:id="rId19"/>
    <p:sldId id="325" r:id="rId20"/>
    <p:sldId id="326" r:id="rId2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n-US" sz="3200" dirty="0">
                <a:latin typeface="Arial Rounded MT Bold" panose="020F0704030504030204" pitchFamily="34" charset="0"/>
              </a:rPr>
              <a:t>Revenues</a:t>
            </a:r>
          </a:p>
        </c:rich>
      </c:tx>
      <c:layout>
        <c:manualLayout>
          <c:xMode val="edge"/>
          <c:yMode val="edge"/>
          <c:x val="2.8450533937925283E-2"/>
          <c:y val="7.7977961762615178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Arial Rounded MT Bold" panose="020F0704030504030204" pitchFamily="34" charset="0"/>
              <a:ea typeface="+mn-ea"/>
              <a:cs typeface="+mn-cs"/>
            </a:defRPr>
          </a:pPr>
          <a:endParaRPr lang="en-US"/>
        </a:p>
      </c:txPr>
    </c:title>
    <c:autoTitleDeleted val="0"/>
    <c:plotArea>
      <c:layout>
        <c:manualLayout>
          <c:layoutTarget val="inner"/>
          <c:xMode val="edge"/>
          <c:yMode val="edge"/>
          <c:x val="0.14398258910807668"/>
          <c:y val="0"/>
          <c:w val="0.63042548084271388"/>
          <c:h val="1"/>
        </c:manualLayout>
      </c:layout>
      <c:pieChart>
        <c:varyColors val="1"/>
        <c:ser>
          <c:idx val="0"/>
          <c:order val="0"/>
          <c:tx>
            <c:strRef>
              <c:f>Sheet1!$B$1</c:f>
              <c:strCache>
                <c:ptCount val="1"/>
                <c:pt idx="0">
                  <c:v>Revenues</c:v>
                </c:pt>
              </c:strCache>
            </c:strRef>
          </c:tx>
          <c:explosion val="12"/>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7-D42D-4099-9A24-539C1F966870}"/>
              </c:ext>
            </c:extLst>
          </c:dPt>
          <c:dPt>
            <c:idx val="1"/>
            <c:bubble3D val="0"/>
            <c:explosion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D42D-4099-9A24-539C1F966870}"/>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3-D42D-4099-9A24-539C1F966870}"/>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2-D42D-4099-9A24-539C1F966870}"/>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4-D42D-4099-9A24-539C1F966870}"/>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6-D42D-4099-9A24-539C1F966870}"/>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D42D-4099-9A24-539C1F966870}"/>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5EC5-4482-907E-409A3FCF9600}"/>
              </c:ext>
            </c:extLst>
          </c:dPt>
          <c:dLbls>
            <c:dLbl>
              <c:idx val="0"/>
              <c:layout>
                <c:manualLayout>
                  <c:x val="5.42581505840515E-2"/>
                  <c:y val="0.1142983650239884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7-D42D-4099-9A24-539C1F966870}"/>
                </c:ext>
                <c:ext xmlns:c15="http://schemas.microsoft.com/office/drawing/2012/chart" uri="{CE6537A1-D6FC-4f65-9D91-7224C49458BB}"/>
              </c:extLst>
            </c:dLbl>
            <c:dLbl>
              <c:idx val="1"/>
              <c:layout>
                <c:manualLayout>
                  <c:x val="0.10555062686672195"/>
                  <c:y val="0.32493036268897291"/>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D42D-4099-9A24-539C1F966870}"/>
                </c:ext>
                <c:ext xmlns:c15="http://schemas.microsoft.com/office/drawing/2012/chart" uri="{CE6537A1-D6FC-4f65-9D91-7224C49458BB}"/>
              </c:extLst>
            </c:dLbl>
            <c:dLbl>
              <c:idx val="2"/>
              <c:layout>
                <c:manualLayout>
                  <c:x val="6.2944267383452171E-2"/>
                  <c:y val="-0.20502358407811569"/>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D42D-4099-9A24-539C1F966870}"/>
                </c:ext>
                <c:ext xmlns:c15="http://schemas.microsoft.com/office/drawing/2012/chart" uri="{CE6537A1-D6FC-4f65-9D91-7224C49458BB}"/>
              </c:extLst>
            </c:dLbl>
            <c:dLbl>
              <c:idx val="3"/>
              <c:layout>
                <c:manualLayout>
                  <c:x val="9.6108554278288516E-2"/>
                  <c:y val="-7.0346177723160069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D42D-4099-9A24-539C1F966870}"/>
                </c:ext>
                <c:ext xmlns:c15="http://schemas.microsoft.com/office/drawing/2012/chart" uri="{CE6537A1-D6FC-4f65-9D91-7224C49458BB}"/>
              </c:extLst>
            </c:dLbl>
            <c:dLbl>
              <c:idx val="4"/>
              <c:layout>
                <c:manualLayout>
                  <c:x val="0.10193808486149378"/>
                  <c:y val="-2.4396993083714329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4-D42D-4099-9A24-539C1F966870}"/>
                </c:ext>
                <c:ext xmlns:c15="http://schemas.microsoft.com/office/drawing/2012/chart" uri="{CE6537A1-D6FC-4f65-9D91-7224C49458BB}"/>
              </c:extLst>
            </c:dLbl>
            <c:dLbl>
              <c:idx val="5"/>
              <c:layout>
                <c:manualLayout>
                  <c:x val="5.4046807056557726E-2"/>
                  <c:y val="-4.658513011877384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6-D42D-4099-9A24-539C1F966870}"/>
                </c:ext>
                <c:ext xmlns:c15="http://schemas.microsoft.com/office/drawing/2012/chart" uri="{CE6537A1-D6FC-4f65-9D91-7224C49458BB}"/>
              </c:extLst>
            </c:dLbl>
            <c:dLbl>
              <c:idx val="6"/>
              <c:layout>
                <c:manualLayout>
                  <c:x val="5.6111876850586342E-2"/>
                  <c:y val="2.6349520776779812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5-D42D-4099-9A24-539C1F966870}"/>
                </c:ext>
                <c:ext xmlns:c15="http://schemas.microsoft.com/office/drawing/2012/chart" uri="{CE6537A1-D6FC-4f65-9D91-7224C49458BB}"/>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ctr"/>
            <c:showLegendKey val="0"/>
            <c:showVal val="1"/>
            <c:showCatName val="1"/>
            <c:showSerName val="0"/>
            <c:showPercent val="1"/>
            <c:showBubbleSize val="0"/>
            <c:showLeaderLines val="1"/>
            <c:leaderLines>
              <c:spPr>
                <a:ln w="22225" cap="flat" cmpd="sng" algn="ctr">
                  <a:solidFill>
                    <a:schemeClr val="tx1"/>
                  </a:solidFill>
                  <a:round/>
                </a:ln>
                <a:effectLst/>
              </c:spPr>
            </c:leaderLines>
            <c:extLst xmlns:c16r2="http://schemas.microsoft.com/office/drawing/2015/06/chart">
              <c:ext xmlns:c15="http://schemas.microsoft.com/office/drawing/2012/chart" uri="{CE6537A1-D6FC-4f65-9D91-7224C49458BB}"/>
            </c:extLst>
          </c:dLbls>
          <c:cat>
            <c:strRef>
              <c:f>Sheet1!$A$2:$A$8</c:f>
              <c:strCache>
                <c:ptCount val="7"/>
                <c:pt idx="0">
                  <c:v>Budgeted Fund Balance</c:v>
                </c:pt>
                <c:pt idx="1">
                  <c:v>Tax Levy</c:v>
                </c:pt>
                <c:pt idx="2">
                  <c:v>Miscellaneous</c:v>
                </c:pt>
                <c:pt idx="3">
                  <c:v>Withdrawal from Maintenance Reserve </c:v>
                </c:pt>
                <c:pt idx="4">
                  <c:v>State Aid</c:v>
                </c:pt>
                <c:pt idx="5">
                  <c:v>Extraordinary Aid</c:v>
                </c:pt>
                <c:pt idx="6">
                  <c:v>SEMI</c:v>
                </c:pt>
              </c:strCache>
            </c:strRef>
          </c:cat>
          <c:val>
            <c:numRef>
              <c:f>Sheet1!$B$2:$B$9</c:f>
              <c:numCache>
                <c:formatCode>#,##0</c:formatCode>
                <c:ptCount val="8"/>
                <c:pt idx="0">
                  <c:v>2000000</c:v>
                </c:pt>
                <c:pt idx="1">
                  <c:v>120625307</c:v>
                </c:pt>
                <c:pt idx="2">
                  <c:v>685000</c:v>
                </c:pt>
                <c:pt idx="3">
                  <c:v>300000</c:v>
                </c:pt>
                <c:pt idx="4">
                  <c:v>7894013</c:v>
                </c:pt>
                <c:pt idx="5">
                  <c:v>1150000</c:v>
                </c:pt>
                <c:pt idx="6">
                  <c:v>89807</c:v>
                </c:pt>
              </c:numCache>
            </c:numRef>
          </c:val>
          <c:extLst xmlns:c16r2="http://schemas.microsoft.com/office/drawing/2015/06/chart">
            <c:ext xmlns:c16="http://schemas.microsoft.com/office/drawing/2014/chart" uri="{C3380CC4-5D6E-409C-BE32-E72D297353CC}">
              <c16:uniqueId val="{00000000-D42D-4099-9A24-539C1F966870}"/>
            </c:ext>
          </c:extLst>
        </c:ser>
        <c:dLbls>
          <c:dLblPos val="ctr"/>
          <c:showLegendKey val="0"/>
          <c:showVal val="0"/>
          <c:showCatName val="0"/>
          <c:showSerName val="0"/>
          <c:showPercent val="1"/>
          <c:showBubbleSize val="0"/>
          <c:showLeaderLines val="1"/>
        </c:dLbls>
        <c:firstSliceAng val="97"/>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baseline="0">
                <a:solidFill>
                  <a:schemeClr val="tx1">
                    <a:lumMod val="65000"/>
                    <a:lumOff val="35000"/>
                  </a:schemeClr>
                </a:solidFill>
                <a:latin typeface="Arial Rounded MT Bold" panose="020F0704030504030204" pitchFamily="34" charset="0"/>
                <a:ea typeface="+mn-ea"/>
                <a:cs typeface="+mn-cs"/>
              </a:defRPr>
            </a:pPr>
            <a:r>
              <a:rPr lang="en-US" sz="3200" dirty="0">
                <a:latin typeface="Arial Rounded MT Bold" panose="020F0704030504030204" pitchFamily="34" charset="0"/>
              </a:rPr>
              <a:t>Expenditures</a:t>
            </a:r>
          </a:p>
        </c:rich>
      </c:tx>
      <c:layout>
        <c:manualLayout>
          <c:xMode val="edge"/>
          <c:yMode val="edge"/>
          <c:x val="1.5296587926509186E-2"/>
          <c:y val="9.4298410635856381E-2"/>
        </c:manualLayout>
      </c:layout>
      <c:overlay val="0"/>
      <c:spPr>
        <a:noFill/>
        <a:ln>
          <a:noFill/>
        </a:ln>
        <a:effectLst/>
      </c:spPr>
      <c:txPr>
        <a:bodyPr rot="0" spcFirstLastPara="1" vertOverflow="ellipsis" vert="horz" wrap="square" anchor="ctr" anchorCtr="1"/>
        <a:lstStyle/>
        <a:p>
          <a:pPr>
            <a:defRPr sz="3200" b="1"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title>
    <c:autoTitleDeleted val="0"/>
    <c:plotArea>
      <c:layout/>
      <c:pieChart>
        <c:varyColors val="1"/>
        <c:ser>
          <c:idx val="0"/>
          <c:order val="0"/>
          <c:tx>
            <c:strRef>
              <c:f>Sheet1!$B$1</c:f>
              <c:strCache>
                <c:ptCount val="1"/>
                <c:pt idx="0">
                  <c:v>Expenditures</c:v>
                </c:pt>
              </c:strCache>
            </c:strRef>
          </c:tx>
          <c:explosion val="5"/>
          <c:dPt>
            <c:idx val="0"/>
            <c:bubble3D val="0"/>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c:spPr>
            <c:extLst xmlns:c16r2="http://schemas.microsoft.com/office/drawing/2015/06/chart">
              <c:ext xmlns:c16="http://schemas.microsoft.com/office/drawing/2014/chart" uri="{C3380CC4-5D6E-409C-BE32-E72D297353CC}">
                <c16:uniqueId val="{00000002-0163-47B9-BE99-DAB6CDC08729}"/>
              </c:ext>
            </c:extLst>
          </c:dPt>
          <c:dPt>
            <c:idx val="1"/>
            <c:bubble3D val="0"/>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c:spPr>
            <c:extLst xmlns:c16r2="http://schemas.microsoft.com/office/drawing/2015/06/chart">
              <c:ext xmlns:c16="http://schemas.microsoft.com/office/drawing/2014/chart" uri="{C3380CC4-5D6E-409C-BE32-E72D297353CC}">
                <c16:uniqueId val="{00000001-0163-47B9-BE99-DAB6CDC08729}"/>
              </c:ext>
            </c:extLst>
          </c:dPt>
          <c:dPt>
            <c:idx val="2"/>
            <c:bubble3D val="0"/>
            <c:spPr>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c:spPr>
            <c:extLst xmlns:c16r2="http://schemas.microsoft.com/office/drawing/2015/06/chart">
              <c:ext xmlns:c16="http://schemas.microsoft.com/office/drawing/2014/chart" uri="{C3380CC4-5D6E-409C-BE32-E72D297353CC}">
                <c16:uniqueId val="{00000006-0163-47B9-BE99-DAB6CDC08729}"/>
              </c:ext>
            </c:extLst>
          </c:dPt>
          <c:dPt>
            <c:idx val="3"/>
            <c:bubble3D val="0"/>
            <c:spPr>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c:spPr>
            <c:extLst xmlns:c16r2="http://schemas.microsoft.com/office/drawing/2015/06/chart">
              <c:ext xmlns:c16="http://schemas.microsoft.com/office/drawing/2014/chart" uri="{C3380CC4-5D6E-409C-BE32-E72D297353CC}">
                <c16:uniqueId val="{00000005-0163-47B9-BE99-DAB6CDC08729}"/>
              </c:ext>
            </c:extLst>
          </c:dPt>
          <c:dPt>
            <c:idx val="4"/>
            <c:bubble3D val="0"/>
            <c:spPr>
              <a:gradFill rotWithShape="1">
                <a:gsLst>
                  <a:gs pos="0">
                    <a:schemeClr val="accent5">
                      <a:tint val="96000"/>
                      <a:lumMod val="104000"/>
                    </a:schemeClr>
                  </a:gs>
                  <a:gs pos="100000">
                    <a:schemeClr val="accent5">
                      <a:shade val="98000"/>
                      <a:lumMod val="94000"/>
                    </a:schemeClr>
                  </a:gs>
                </a:gsLst>
                <a:lin ang="5400000" scaled="0"/>
              </a:gradFill>
              <a:ln>
                <a:noFill/>
              </a:ln>
              <a:effectLst>
                <a:outerShdw blurRad="50800" dist="38100" dir="5400000" rotWithShape="0">
                  <a:srgbClr val="000000">
                    <a:alpha val="60000"/>
                  </a:srgbClr>
                </a:outerShdw>
              </a:effectLst>
            </c:spPr>
            <c:extLst xmlns:c16r2="http://schemas.microsoft.com/office/drawing/2015/06/chart">
              <c:ext xmlns:c16="http://schemas.microsoft.com/office/drawing/2014/chart" uri="{C3380CC4-5D6E-409C-BE32-E72D297353CC}">
                <c16:uniqueId val="{00000004-0163-47B9-BE99-DAB6CDC08729}"/>
              </c:ext>
            </c:extLst>
          </c:dPt>
          <c:dPt>
            <c:idx val="5"/>
            <c:bubble3D val="0"/>
            <c:spPr>
              <a:gradFill rotWithShape="1">
                <a:gsLst>
                  <a:gs pos="0">
                    <a:schemeClr val="accent6">
                      <a:tint val="96000"/>
                      <a:lumMod val="104000"/>
                    </a:schemeClr>
                  </a:gs>
                  <a:gs pos="100000">
                    <a:schemeClr val="accent6">
                      <a:shade val="98000"/>
                      <a:lumMod val="94000"/>
                    </a:schemeClr>
                  </a:gs>
                </a:gsLst>
                <a:lin ang="5400000" scaled="0"/>
              </a:gradFill>
              <a:ln>
                <a:noFill/>
              </a:ln>
              <a:effectLst>
                <a:outerShdw blurRad="50800" dist="38100" dir="5400000" rotWithShape="0">
                  <a:srgbClr val="000000">
                    <a:alpha val="60000"/>
                  </a:srgbClr>
                </a:outerShdw>
              </a:effectLst>
            </c:spPr>
            <c:extLst xmlns:c16r2="http://schemas.microsoft.com/office/drawing/2015/06/chart">
              <c:ext xmlns:c16="http://schemas.microsoft.com/office/drawing/2014/chart" uri="{C3380CC4-5D6E-409C-BE32-E72D297353CC}">
                <c16:uniqueId val="{00000003-0163-47B9-BE99-DAB6CDC08729}"/>
              </c:ext>
            </c:extLst>
          </c:dPt>
          <c:dPt>
            <c:idx val="6"/>
            <c:bubble3D val="0"/>
            <c:spPr>
              <a:gradFill rotWithShape="1">
                <a:gsLst>
                  <a:gs pos="0">
                    <a:schemeClr val="accent1">
                      <a:lumMod val="60000"/>
                      <a:tint val="96000"/>
                      <a:lumMod val="104000"/>
                    </a:schemeClr>
                  </a:gs>
                  <a:gs pos="100000">
                    <a:schemeClr val="accent1">
                      <a:lumMod val="60000"/>
                      <a:shade val="98000"/>
                      <a:lumMod val="94000"/>
                    </a:schemeClr>
                  </a:gs>
                </a:gsLst>
                <a:lin ang="5400000" scaled="0"/>
              </a:gradFill>
              <a:ln>
                <a:noFill/>
              </a:ln>
              <a:effectLst>
                <a:outerShdw blurRad="50800" dist="38100" dir="5400000" rotWithShape="0">
                  <a:srgbClr val="000000">
                    <a:alpha val="60000"/>
                  </a:srgbClr>
                </a:outerShdw>
              </a:effectLst>
            </c:spPr>
            <c:extLst xmlns:c16r2="http://schemas.microsoft.com/office/drawing/2015/06/chart">
              <c:ext xmlns:c16="http://schemas.microsoft.com/office/drawing/2014/chart" uri="{C3380CC4-5D6E-409C-BE32-E72D297353CC}">
                <c16:uniqueId val="{00000007-0163-47B9-BE99-DAB6CDC08729}"/>
              </c:ext>
            </c:extLst>
          </c:dPt>
          <c:dLbls>
            <c:dLbl>
              <c:idx val="0"/>
              <c:layout>
                <c:manualLayout>
                  <c:x val="4.06971784776901E-3"/>
                  <c:y val="0.36931426281882906"/>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0163-47B9-BE99-DAB6CDC08729}"/>
                </c:ext>
                <c:ext xmlns:c15="http://schemas.microsoft.com/office/drawing/2012/chart" uri="{CE6537A1-D6FC-4f65-9D91-7224C49458BB}"/>
              </c:extLst>
            </c:dLbl>
            <c:dLbl>
              <c:idx val="1"/>
              <c:layout>
                <c:manualLayout>
                  <c:x val="-3.4710014763779683E-2"/>
                  <c:y val="-7.0094902965898709E-2"/>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0163-47B9-BE99-DAB6CDC08729}"/>
                </c:ext>
                <c:ext xmlns:c15="http://schemas.microsoft.com/office/drawing/2012/chart" uri="{CE6537A1-D6FC-4f65-9D91-7224C49458BB}">
                  <c15:layout>
                    <c:manualLayout>
                      <c:w val="0.25223433398950129"/>
                      <c:h val="0.1127786626351624"/>
                    </c:manualLayout>
                  </c15:layout>
                </c:ext>
              </c:extLst>
            </c:dLbl>
            <c:dLbl>
              <c:idx val="2"/>
              <c:layout>
                <c:manualLayout>
                  <c:x val="0.10173802493438321"/>
                  <c:y val="-1.7595426166026412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6-0163-47B9-BE99-DAB6CDC08729}"/>
                </c:ext>
                <c:ext xmlns:c15="http://schemas.microsoft.com/office/drawing/2012/chart" uri="{CE6537A1-D6FC-4f65-9D91-7224C49458BB}"/>
              </c:extLst>
            </c:dLbl>
            <c:dLbl>
              <c:idx val="3"/>
              <c:layout>
                <c:manualLayout>
                  <c:x val="0.11538147965879265"/>
                  <c:y val="6.6341634207434871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5-0163-47B9-BE99-DAB6CDC08729}"/>
                </c:ext>
                <c:ext xmlns:c15="http://schemas.microsoft.com/office/drawing/2012/chart" uri="{CE6537A1-D6FC-4f65-9D91-7224C49458BB}"/>
              </c:extLst>
            </c:dLbl>
            <c:dLbl>
              <c:idx val="4"/>
              <c:layout>
                <c:manualLayout>
                  <c:x val="5.9481135170603675E-2"/>
                  <c:y val="6.2494374001340933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4-0163-47B9-BE99-DAB6CDC08729}"/>
                </c:ext>
                <c:ext xmlns:c15="http://schemas.microsoft.com/office/drawing/2012/chart" uri="{CE6537A1-D6FC-4f65-9D91-7224C49458BB}"/>
              </c:extLst>
            </c:dLbl>
            <c:dLbl>
              <c:idx val="5"/>
              <c:layout>
                <c:manualLayout>
                  <c:x val="6.3324311023622043E-2"/>
                  <c:y val="5.3675505743558956E-2"/>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0163-47B9-BE99-DAB6CDC08729}"/>
                </c:ext>
                <c:ext xmlns:c15="http://schemas.microsoft.com/office/drawing/2012/chart" uri="{CE6537A1-D6FC-4f65-9D91-7224C49458BB}"/>
              </c:extLst>
            </c:dLbl>
            <c:dLbl>
              <c:idx val="6"/>
              <c:layout>
                <c:manualLayout>
                  <c:x val="0.12841715879265092"/>
                  <c:y val="7.9515060922643911E-3"/>
                </c:manualLayout>
              </c:layou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7-0163-47B9-BE99-DAB6CDC08729}"/>
                </c:ext>
                <c:ext xmlns:c15="http://schemas.microsoft.com/office/drawing/2012/chart" uri="{CE6537A1-D6FC-4f65-9D91-7224C49458BB}"/>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showLegendKey val="0"/>
            <c:showVal val="1"/>
            <c:showCatName val="1"/>
            <c:showSerName val="0"/>
            <c:showPercent val="1"/>
            <c:showBubbleSize val="0"/>
            <c:showLeaderLines val="1"/>
            <c:leaderLines>
              <c:spPr>
                <a:ln w="22225" cap="flat" cmpd="sng" algn="ctr">
                  <a:solidFill>
                    <a:schemeClr val="tx1"/>
                  </a:solidFill>
                  <a:round/>
                </a:ln>
                <a:effectLst/>
              </c:spPr>
            </c:leaderLines>
            <c:extLst xmlns:c16r2="http://schemas.microsoft.com/office/drawing/2015/06/chart">
              <c:ext xmlns:c15="http://schemas.microsoft.com/office/drawing/2012/chart" uri="{CE6537A1-D6FC-4f65-9D91-7224C49458BB}"/>
            </c:extLst>
          </c:dLbls>
          <c:cat>
            <c:strRef>
              <c:f>Sheet1!$A$2:$A$8</c:f>
              <c:strCache>
                <c:ptCount val="7"/>
                <c:pt idx="0">
                  <c:v>Contract Salaries</c:v>
                </c:pt>
                <c:pt idx="1">
                  <c:v>Co-Curricular &amp; Athletic Salaries</c:v>
                </c:pt>
                <c:pt idx="2">
                  <c:v>Substitutes &amp; Overtime</c:v>
                </c:pt>
                <c:pt idx="3">
                  <c:v>Miscellaneous Salaries</c:v>
                </c:pt>
                <c:pt idx="4">
                  <c:v>Health Benefits (Net of $4,785,710 in Employee Contributions)</c:v>
                </c:pt>
                <c:pt idx="5">
                  <c:v>Other Employee Benefits</c:v>
                </c:pt>
                <c:pt idx="6">
                  <c:v>Other Expenditures</c:v>
                </c:pt>
              </c:strCache>
            </c:strRef>
          </c:cat>
          <c:val>
            <c:numRef>
              <c:f>Sheet1!$B$2:$B$8</c:f>
              <c:numCache>
                <c:formatCode>#,##0</c:formatCode>
                <c:ptCount val="7"/>
                <c:pt idx="0">
                  <c:v>81813420</c:v>
                </c:pt>
                <c:pt idx="1">
                  <c:v>864320</c:v>
                </c:pt>
                <c:pt idx="2">
                  <c:v>1561000</c:v>
                </c:pt>
                <c:pt idx="3">
                  <c:v>1263100</c:v>
                </c:pt>
                <c:pt idx="4">
                  <c:v>16678162</c:v>
                </c:pt>
                <c:pt idx="5">
                  <c:v>5065457</c:v>
                </c:pt>
                <c:pt idx="6">
                  <c:v>25498668</c:v>
                </c:pt>
              </c:numCache>
            </c:numRef>
          </c:val>
          <c:extLst xmlns:c16r2="http://schemas.microsoft.com/office/drawing/2015/06/chart">
            <c:ext xmlns:c16="http://schemas.microsoft.com/office/drawing/2014/chart" uri="{C3380CC4-5D6E-409C-BE32-E72D297353CC}">
              <c16:uniqueId val="{00000000-0163-47B9-BE99-DAB6CDC08729}"/>
            </c:ext>
          </c:extLst>
        </c:ser>
        <c:dLbls>
          <c:showLegendKey val="0"/>
          <c:showVal val="0"/>
          <c:showCatName val="0"/>
          <c:showSerName val="0"/>
          <c:showPercent val="0"/>
          <c:showBubbleSize val="0"/>
          <c:showLeaderLines val="1"/>
        </c:dLbls>
        <c:firstSliceAng val="183"/>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3200" b="0" i="0" u="none" strike="noStrike" kern="1200" spc="0" baseline="0">
                <a:solidFill>
                  <a:schemeClr val="tx1">
                    <a:lumMod val="65000"/>
                    <a:lumOff val="35000"/>
                  </a:schemeClr>
                </a:solidFill>
                <a:latin typeface="Arial Rounded MT Bold" panose="020F0704030504030204" pitchFamily="34" charset="0"/>
                <a:ea typeface="+mn-ea"/>
                <a:cs typeface="+mn-cs"/>
              </a:defRPr>
            </a:pPr>
            <a:r>
              <a:rPr lang="en-US" sz="3200" dirty="0">
                <a:latin typeface="Arial Rounded MT Bold" panose="020F0704030504030204" pitchFamily="34" charset="0"/>
              </a:rPr>
              <a:t>Other </a:t>
            </a:r>
            <a:r>
              <a:rPr lang="en-US" sz="3200" dirty="0" smtClean="0">
                <a:latin typeface="Arial Rounded MT Bold" panose="020F0704030504030204" pitchFamily="34" charset="0"/>
              </a:rPr>
              <a:t>Expenditures</a:t>
            </a:r>
            <a:endParaRPr lang="en-US" sz="3200" dirty="0">
              <a:latin typeface="Arial Rounded MT Bold" panose="020F0704030504030204" pitchFamily="34" charset="0"/>
            </a:endParaRPr>
          </a:p>
        </c:rich>
      </c:tx>
      <c:layout>
        <c:manualLayout>
          <c:xMode val="edge"/>
          <c:yMode val="edge"/>
          <c:x val="2.9539496303758021E-2"/>
          <c:y val="7.407407407407407E-2"/>
        </c:manualLayout>
      </c:layout>
      <c:overlay val="0"/>
      <c:spPr>
        <a:noFill/>
        <a:ln>
          <a:noFill/>
        </a:ln>
        <a:effectLst/>
      </c:spPr>
      <c:txPr>
        <a:bodyPr rot="0" spcFirstLastPara="1" vertOverflow="ellipsis" vert="horz" wrap="square" anchor="ctr" anchorCtr="1"/>
        <a:lstStyle/>
        <a:p>
          <a:pPr algn="l">
            <a:defRPr sz="3200" b="0" i="0" u="none" strike="noStrike" kern="1200" spc="0" baseline="0">
              <a:solidFill>
                <a:schemeClr val="tx1">
                  <a:lumMod val="65000"/>
                  <a:lumOff val="35000"/>
                </a:schemeClr>
              </a:solidFill>
              <a:latin typeface="Arial Rounded MT Bold" panose="020F0704030504030204" pitchFamily="34" charset="0"/>
              <a:ea typeface="+mn-ea"/>
              <a:cs typeface="+mn-cs"/>
            </a:defRPr>
          </a:pPr>
          <a:endParaRPr lang="en-US"/>
        </a:p>
      </c:txPr>
    </c:title>
    <c:autoTitleDeleted val="0"/>
    <c:plotArea>
      <c:layout>
        <c:manualLayout>
          <c:layoutTarget val="inner"/>
          <c:xMode val="edge"/>
          <c:yMode val="edge"/>
          <c:x val="0.27558164891498005"/>
          <c:y val="0.15196296296296297"/>
          <c:w val="0.54178542385066197"/>
          <c:h val="0.84803703703703703"/>
        </c:manualLayout>
      </c:layout>
      <c:pieChart>
        <c:varyColors val="1"/>
        <c:ser>
          <c:idx val="0"/>
          <c:order val="0"/>
          <c:tx>
            <c:strRef>
              <c:f>Sheet1!$B$1</c:f>
              <c:strCache>
                <c:ptCount val="1"/>
                <c:pt idx="0">
                  <c:v>Other Expenditures</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2-99FC-436B-BC89-8F7FFCD6E81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D-99FC-436B-BC89-8F7FFCD6E81B}"/>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C-99FC-436B-BC89-8F7FFCD6E81B}"/>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B-99FC-436B-BC89-8F7FFCD6E81B}"/>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A-99FC-436B-BC89-8F7FFCD6E81B}"/>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9-99FC-436B-BC89-8F7FFCD6E81B}"/>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8-99FC-436B-BC89-8F7FFCD6E81B}"/>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E-99FC-436B-BC89-8F7FFCD6E81B}"/>
              </c:ext>
            </c:extLst>
          </c:dPt>
          <c:dPt>
            <c:idx val="8"/>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99FC-436B-BC89-8F7FFCD6E81B}"/>
              </c:ext>
            </c:extLst>
          </c:dPt>
          <c:dPt>
            <c:idx val="9"/>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99FC-436B-BC89-8F7FFCD6E81B}"/>
              </c:ext>
            </c:extLst>
          </c:dPt>
          <c:dPt>
            <c:idx val="10"/>
            <c:bubble3D val="0"/>
            <c:spPr>
              <a:solidFill>
                <a:schemeClr val="accent5">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99FC-436B-BC89-8F7FFCD6E81B}"/>
              </c:ext>
            </c:extLst>
          </c:dPt>
          <c:dPt>
            <c:idx val="11"/>
            <c:bubble3D val="0"/>
            <c:spPr>
              <a:solidFill>
                <a:schemeClr val="accent6">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99FC-436B-BC89-8F7FFCD6E81B}"/>
              </c:ext>
            </c:extLst>
          </c:dPt>
          <c:dPt>
            <c:idx val="12"/>
            <c:bubble3D val="0"/>
            <c:spPr>
              <a:solidFill>
                <a:schemeClr val="accent1">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6-99FC-436B-BC89-8F7FFCD6E81B}"/>
              </c:ext>
            </c:extLst>
          </c:dPt>
          <c:dPt>
            <c:idx val="13"/>
            <c:bubble3D val="0"/>
            <c:spPr>
              <a:solidFill>
                <a:schemeClr val="accent2">
                  <a:lumMod val="80000"/>
                  <a:lumOff val="2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4-99FC-436B-BC89-8F7FFCD6E81B}"/>
              </c:ext>
            </c:extLst>
          </c:dPt>
          <c:dLbls>
            <c:dLbl>
              <c:idx val="0"/>
              <c:layout>
                <c:manualLayout>
                  <c:x val="7.5509908244186782E-2"/>
                  <c:y val="-5.5555555555555566E-3"/>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99FC-436B-BC89-8F7FFCD6E81B}"/>
                </c:ext>
                <c:ext xmlns:c15="http://schemas.microsoft.com/office/drawing/2012/chart" uri="{CE6537A1-D6FC-4f65-9D91-7224C49458BB}">
                  <c15:layout>
                    <c:manualLayout>
                      <c:w val="0.23244266732283464"/>
                      <c:h val="6.3018518518518515E-2"/>
                    </c:manualLayout>
                  </c15:layout>
                </c:ext>
              </c:extLst>
            </c:dLbl>
            <c:dLbl>
              <c:idx val="1"/>
              <c:layout>
                <c:manualLayout>
                  <c:x val="-0.11915789041994751"/>
                  <c:y val="0"/>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D-99FC-436B-BC89-8F7FFCD6E81B}"/>
                </c:ext>
                <c:ext xmlns:c15="http://schemas.microsoft.com/office/drawing/2012/chart" uri="{CE6537A1-D6FC-4f65-9D91-7224C49458BB}">
                  <c15:layout>
                    <c:manualLayout>
                      <c:w val="0.2513869750656168"/>
                      <c:h val="0.10841673957421989"/>
                    </c:manualLayout>
                  </c15:layout>
                </c:ext>
              </c:extLst>
            </c:dLbl>
            <c:dLbl>
              <c:idx val="2"/>
              <c:layout>
                <c:manualLayout>
                  <c:x val="-5.8092951050388753E-2"/>
                  <c:y val="2.0370370370370372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C-99FC-436B-BC89-8F7FFCD6E81B}"/>
                </c:ext>
                <c:ext xmlns:c15="http://schemas.microsoft.com/office/drawing/2012/chart" uri="{CE6537A1-D6FC-4f65-9D91-7224C49458BB}">
                  <c15:layout>
                    <c:manualLayout>
                      <c:w val="0.23427835081555518"/>
                      <c:h val="0.10841673957421989"/>
                    </c:manualLayout>
                  </c15:layout>
                </c:ext>
              </c:extLst>
            </c:dLbl>
            <c:dLbl>
              <c:idx val="3"/>
              <c:layout>
                <c:manualLayout>
                  <c:x val="-8.5511400918635169E-2"/>
                  <c:y val="2.0370370370370233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B-99FC-436B-BC89-8F7FFCD6E81B}"/>
                </c:ext>
                <c:ext xmlns:c15="http://schemas.microsoft.com/office/drawing/2012/chart" uri="{CE6537A1-D6FC-4f65-9D91-7224C49458BB}"/>
              </c:extLst>
            </c:dLbl>
            <c:dLbl>
              <c:idx val="4"/>
              <c:layout>
                <c:manualLayout>
                  <c:x val="-0.111844406167979"/>
                  <c:y val="-6.6666666666666666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A-99FC-436B-BC89-8F7FFCD6E81B}"/>
                </c:ext>
                <c:ext xmlns:c15="http://schemas.microsoft.com/office/drawing/2012/chart" uri="{CE6537A1-D6FC-4f65-9D91-7224C49458BB}"/>
              </c:extLst>
            </c:dLbl>
            <c:dLbl>
              <c:idx val="5"/>
              <c:layout>
                <c:manualLayout>
                  <c:x val="-2.7677903543307087E-2"/>
                  <c:y val="-0.15740740740740747"/>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9-99FC-436B-BC89-8F7FFCD6E81B}"/>
                </c:ext>
                <c:ext xmlns:c15="http://schemas.microsoft.com/office/drawing/2012/chart" uri="{CE6537A1-D6FC-4f65-9D91-7224C49458BB}">
                  <c15:layout>
                    <c:manualLayout>
                      <c:w val="0.25577798229749349"/>
                      <c:h val="0.11307407407407408"/>
                    </c:manualLayout>
                  </c15:layout>
                </c:ext>
              </c:extLst>
            </c:dLbl>
            <c:dLbl>
              <c:idx val="6"/>
              <c:layout>
                <c:manualLayout>
                  <c:x val="-5.703671557674532E-2"/>
                  <c:y val="-0.13518518518518521"/>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8-99FC-436B-BC89-8F7FFCD6E81B}"/>
                </c:ext>
                <c:ext xmlns:c15="http://schemas.microsoft.com/office/drawing/2012/chart" uri="{CE6537A1-D6FC-4f65-9D91-7224C49458BB}"/>
              </c:extLst>
            </c:dLbl>
            <c:dLbl>
              <c:idx val="7"/>
              <c:layout>
                <c:manualLayout>
                  <c:x val="3.1249999999999234E-3"/>
                  <c:y val="-3.7037037037037035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E-99FC-436B-BC89-8F7FFCD6E81B}"/>
                </c:ext>
                <c:ext xmlns:c15="http://schemas.microsoft.com/office/drawing/2012/chart" uri="{CE6537A1-D6FC-4f65-9D91-7224C49458BB}"/>
              </c:extLst>
            </c:dLbl>
            <c:dLbl>
              <c:idx val="8"/>
              <c:layout>
                <c:manualLayout>
                  <c:x val="2.2180944946512068E-2"/>
                  <c:y val="-0.10925925925925926"/>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99FC-436B-BC89-8F7FFCD6E81B}"/>
                </c:ext>
                <c:ext xmlns:c15="http://schemas.microsoft.com/office/drawing/2012/chart" uri="{CE6537A1-D6FC-4f65-9D91-7224C49458BB}"/>
              </c:extLst>
            </c:dLbl>
            <c:dLbl>
              <c:idx val="9"/>
              <c:layout>
                <c:manualLayout>
                  <c:x val="1.6899767578294755E-2"/>
                  <c:y val="-0.13333333333333341"/>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99FC-436B-BC89-8F7FFCD6E81B}"/>
                </c:ext>
                <c:ext xmlns:c15="http://schemas.microsoft.com/office/drawing/2012/chart" uri="{CE6537A1-D6FC-4f65-9D91-7224C49458BB}"/>
              </c:extLst>
            </c:dLbl>
            <c:dLbl>
              <c:idx val="10"/>
              <c:layout>
                <c:manualLayout>
                  <c:x val="2.9574593262016093E-2"/>
                  <c:y val="-0.1907407407407408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5-99FC-436B-BC89-8F7FFCD6E81B}"/>
                </c:ext>
                <c:ext xmlns:c15="http://schemas.microsoft.com/office/drawing/2012/chart" uri="{CE6537A1-D6FC-4f65-9D91-7224C49458BB}"/>
              </c:extLst>
            </c:dLbl>
            <c:dLbl>
              <c:idx val="11"/>
              <c:layout>
                <c:manualLayout>
                  <c:x val="3.5576935695538055E-2"/>
                  <c:y val="-6.851851851851859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7-99FC-436B-BC89-8F7FFCD6E81B}"/>
                </c:ext>
                <c:ext xmlns:c15="http://schemas.microsoft.com/office/drawing/2012/chart" uri="{CE6537A1-D6FC-4f65-9D91-7224C49458BB}"/>
              </c:extLst>
            </c:dLbl>
            <c:dLbl>
              <c:idx val="12"/>
              <c:layout>
                <c:manualLayout>
                  <c:x val="2.0582020997375328E-2"/>
                  <c:y val="2.9629629629629495E-2"/>
                </c:manualLayout>
              </c:layout>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6-99FC-436B-BC89-8F7FFCD6E81B}"/>
                </c:ext>
                <c:ext xmlns:c15="http://schemas.microsoft.com/office/drawing/2012/chart" uri="{CE6537A1-D6FC-4f65-9D91-7224C49458BB}">
                  <c15:layout>
                    <c:manualLayout>
                      <c:w val="0.1935181407195076"/>
                      <c:h val="0.10841673957421989"/>
                    </c:manualLayout>
                  </c15:layout>
                </c:ext>
              </c:extLst>
            </c:dLbl>
            <c:dLbl>
              <c:idx val="13"/>
              <c:layout>
                <c:manualLayout>
                  <c:x val="5.5802500267384042E-3"/>
                  <c:y val="0.10833333333333334"/>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4-99FC-436B-BC89-8F7FFCD6E81B}"/>
                </c:ext>
                <c:ext xmlns:c15="http://schemas.microsoft.com/office/drawing/2012/chart" uri="{CE6537A1-D6FC-4f65-9D91-7224C49458BB}">
                  <c15:layout>
                    <c:manualLayout>
                      <c:w val="0.21240895374969415"/>
                      <c:h val="9.820370370370371E-2"/>
                    </c:manualLayout>
                  </c15:layout>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outEnd"/>
            <c:showLegendKey val="0"/>
            <c:showVal val="1"/>
            <c:showCatName val="1"/>
            <c:showSerName val="0"/>
            <c:showPercent val="1"/>
            <c:showBubbleSize val="0"/>
            <c:showLeaderLines val="1"/>
            <c:leaderLines>
              <c:spPr>
                <a:ln w="22225" cap="flat" cmpd="sng" algn="ctr">
                  <a:solidFill>
                    <a:schemeClr val="tx1"/>
                  </a:solidFill>
                  <a:round/>
                </a:ln>
                <a:effectLst/>
              </c:spPr>
            </c:leaderLines>
            <c:extLst xmlns:c16r2="http://schemas.microsoft.com/office/drawing/2015/06/chart">
              <c:ext xmlns:c15="http://schemas.microsoft.com/office/drawing/2012/chart" uri="{CE6537A1-D6FC-4f65-9D91-7224C49458BB}"/>
            </c:extLst>
          </c:dLbls>
          <c:cat>
            <c:strRef>
              <c:f>Sheet1!$A$2:$A$15</c:f>
              <c:strCache>
                <c:ptCount val="14"/>
                <c:pt idx="0">
                  <c:v>Tuition</c:v>
                </c:pt>
                <c:pt idx="1">
                  <c:v>Student &amp; Instruction Related Services</c:v>
                </c:pt>
                <c:pt idx="2">
                  <c:v>General Administration</c:v>
                </c:pt>
                <c:pt idx="3">
                  <c:v>School Administration</c:v>
                </c:pt>
                <c:pt idx="4">
                  <c:v>Central Services</c:v>
                </c:pt>
                <c:pt idx="5">
                  <c:v>Administrative Information Technology</c:v>
                </c:pt>
                <c:pt idx="6">
                  <c:v>Plant Operations &amp; Maintenance</c:v>
                </c:pt>
                <c:pt idx="7">
                  <c:v>Pupil Transportation</c:v>
                </c:pt>
                <c:pt idx="8">
                  <c:v>Food Service</c:v>
                </c:pt>
                <c:pt idx="9">
                  <c:v>Regular Instruction</c:v>
                </c:pt>
                <c:pt idx="10">
                  <c:v>Special Education Instruction</c:v>
                </c:pt>
                <c:pt idx="11">
                  <c:v>Other Special Instruction</c:v>
                </c:pt>
                <c:pt idx="12">
                  <c:v>School Sponsored Instruction</c:v>
                </c:pt>
                <c:pt idx="13">
                  <c:v>Capital Outlay</c:v>
                </c:pt>
              </c:strCache>
            </c:strRef>
          </c:cat>
          <c:val>
            <c:numRef>
              <c:f>Sheet1!$B$2:$B$15</c:f>
              <c:numCache>
                <c:formatCode>_(* #,##0_);_(* \(#,##0\);_(* "-"??_);_(@_)</c:formatCode>
                <c:ptCount val="14"/>
                <c:pt idx="0">
                  <c:v>5734631</c:v>
                </c:pt>
                <c:pt idx="1">
                  <c:v>2572023</c:v>
                </c:pt>
                <c:pt idx="2">
                  <c:v>1725100</c:v>
                </c:pt>
                <c:pt idx="3">
                  <c:v>37662</c:v>
                </c:pt>
                <c:pt idx="4">
                  <c:v>124500</c:v>
                </c:pt>
                <c:pt idx="5">
                  <c:v>295500</c:v>
                </c:pt>
                <c:pt idx="6">
                  <c:v>4661299</c:v>
                </c:pt>
                <c:pt idx="7">
                  <c:v>6826282</c:v>
                </c:pt>
                <c:pt idx="8">
                  <c:v>118000</c:v>
                </c:pt>
                <c:pt idx="9">
                  <c:v>2666553</c:v>
                </c:pt>
                <c:pt idx="10">
                  <c:v>135700</c:v>
                </c:pt>
                <c:pt idx="11">
                  <c:v>20000</c:v>
                </c:pt>
                <c:pt idx="12">
                  <c:v>495480</c:v>
                </c:pt>
                <c:pt idx="13">
                  <c:v>85938</c:v>
                </c:pt>
              </c:numCache>
            </c:numRef>
          </c:val>
          <c:extLst xmlns:c16r2="http://schemas.microsoft.com/office/drawing/2015/06/chart">
            <c:ext xmlns:c16="http://schemas.microsoft.com/office/drawing/2014/chart" uri="{C3380CC4-5D6E-409C-BE32-E72D297353CC}">
              <c16:uniqueId val="{00000000-99FC-436B-BC89-8F7FFCD6E81B}"/>
            </c:ext>
          </c:extLst>
        </c:ser>
        <c:dLbls>
          <c:showLegendKey val="0"/>
          <c:showVal val="0"/>
          <c:showCatName val="0"/>
          <c:showSerName val="0"/>
          <c:showPercent val="0"/>
          <c:showBubbleSize val="0"/>
          <c:showLeaderLines val="1"/>
        </c:dLbls>
        <c:firstSliceAng val="114"/>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27" tIns="45714" rIns="91427" bIns="45714" rtlCol="0"/>
          <a:lstStyle>
            <a:lvl1pPr algn="r">
              <a:defRPr sz="1200"/>
            </a:lvl1pPr>
          </a:lstStyle>
          <a:p>
            <a:fld id="{A33CE608-2EE3-45F6-B92D-593BA8ED30EE}" type="datetimeFigureOut">
              <a:rPr lang="en-US" smtClean="0"/>
              <a:t>3/22/2020</a:t>
            </a:fld>
            <a:endParaRPr lang="en-US"/>
          </a:p>
        </p:txBody>
      </p:sp>
      <p:sp>
        <p:nvSpPr>
          <p:cNvPr id="4" name="Footer Placeholder 3"/>
          <p:cNvSpPr>
            <a:spLocks noGrp="1"/>
          </p:cNvSpPr>
          <p:nvPr>
            <p:ph type="ftr" sz="quarter" idx="2"/>
          </p:nvPr>
        </p:nvSpPr>
        <p:spPr>
          <a:xfrm>
            <a:off x="0" y="8842376"/>
            <a:ext cx="3043238" cy="4667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6"/>
            <a:ext cx="3043238" cy="466725"/>
          </a:xfrm>
          <a:prstGeom prst="rect">
            <a:avLst/>
          </a:prstGeom>
        </p:spPr>
        <p:txBody>
          <a:bodyPr vert="horz" lIns="91427" tIns="45714" rIns="91427" bIns="45714" rtlCol="0" anchor="b"/>
          <a:lstStyle>
            <a:lvl1pPr algn="r">
              <a:defRPr sz="1200"/>
            </a:lvl1pPr>
          </a:lstStyle>
          <a:p>
            <a:fld id="{F956EC49-91EA-41C6-BAAC-B793C47B9915}" type="slidenum">
              <a:rPr lang="en-US" smtClean="0"/>
              <a:t>‹#›</a:t>
            </a:fld>
            <a:endParaRPr lang="en-US"/>
          </a:p>
        </p:txBody>
      </p:sp>
    </p:spTree>
    <p:extLst>
      <p:ext uri="{BB962C8B-B14F-4D97-AF65-F5344CB8AC3E}">
        <p14:creationId xmlns:p14="http://schemas.microsoft.com/office/powerpoint/2010/main" val="33565064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4279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69720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188149-C794-48F8-9C7E-88B039515C96}"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5998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194380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188149-C794-48F8-9C7E-88B039515C96}"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7478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3443954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3218575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161301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377501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293359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73857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112582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3314007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6207830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268524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FF0E4E-205A-4F8C-8A30-F9C9209924BC}" type="datetimeFigureOut">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1188149-C794-48F8-9C7E-88B039515C96}" type="slidenum">
              <a:rPr lang="en-US" smtClean="0"/>
              <a:t>‹#›</a:t>
            </a:fld>
            <a:endParaRPr lang="en-US" dirty="0"/>
          </a:p>
        </p:txBody>
      </p:sp>
    </p:spTree>
    <p:extLst>
      <p:ext uri="{BB962C8B-B14F-4D97-AF65-F5344CB8AC3E}">
        <p14:creationId xmlns:p14="http://schemas.microsoft.com/office/powerpoint/2010/main" val="165157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8FF0E4E-205A-4F8C-8A30-F9C9209924BC}" type="datetimeFigureOut">
              <a:rPr lang="en-US" smtClean="0"/>
              <a:t>3/22/2020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1188149-C794-48F8-9C7E-88B039515C96}" type="slidenum">
              <a:rPr lang="en-US" smtClean="0"/>
              <a:t>‹#›</a:t>
            </a:fld>
            <a:endParaRPr lang="en-US" dirty="0"/>
          </a:p>
        </p:txBody>
      </p:sp>
    </p:spTree>
    <p:extLst>
      <p:ext uri="{BB962C8B-B14F-4D97-AF65-F5344CB8AC3E}">
        <p14:creationId xmlns:p14="http://schemas.microsoft.com/office/powerpoint/2010/main" val="888322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Montclair</a:t>
            </a:r>
            <a:br>
              <a:rPr lang="en-US" dirty="0" smtClean="0"/>
            </a:br>
            <a:r>
              <a:rPr lang="en-US" dirty="0" smtClean="0"/>
              <a:t>Board of School Estimates</a:t>
            </a:r>
            <a:endParaRPr lang="en-US" dirty="0"/>
          </a:p>
        </p:txBody>
      </p:sp>
      <p:sp>
        <p:nvSpPr>
          <p:cNvPr id="3" name="Subtitle 2"/>
          <p:cNvSpPr>
            <a:spLocks noGrp="1"/>
          </p:cNvSpPr>
          <p:nvPr>
            <p:ph type="subTitle" idx="1"/>
          </p:nvPr>
        </p:nvSpPr>
        <p:spPr/>
        <p:txBody>
          <a:bodyPr/>
          <a:lstStyle/>
          <a:p>
            <a:r>
              <a:rPr lang="en-US" dirty="0" smtClean="0"/>
              <a:t>2020-2021 Budget Presentation</a:t>
            </a:r>
            <a:endParaRPr lang="en-US" dirty="0"/>
          </a:p>
        </p:txBody>
      </p:sp>
      <p:sp>
        <p:nvSpPr>
          <p:cNvPr id="4" name="TextBox 3"/>
          <p:cNvSpPr txBox="1"/>
          <p:nvPr/>
        </p:nvSpPr>
        <p:spPr>
          <a:xfrm>
            <a:off x="7483418" y="5683963"/>
            <a:ext cx="4507965" cy="1077218"/>
          </a:xfrm>
          <a:prstGeom prst="rect">
            <a:avLst/>
          </a:prstGeom>
          <a:noFill/>
        </p:spPr>
        <p:txBody>
          <a:bodyPr wrap="none" rtlCol="0">
            <a:spAutoFit/>
          </a:bodyPr>
          <a:lstStyle/>
          <a:p>
            <a:r>
              <a:rPr lang="en-US" sz="1600" dirty="0" smtClean="0">
                <a:solidFill>
                  <a:schemeClr val="tx1">
                    <a:lumMod val="65000"/>
                    <a:lumOff val="35000"/>
                  </a:schemeClr>
                </a:solidFill>
              </a:rPr>
              <a:t>Presented: March 23, 2020</a:t>
            </a:r>
          </a:p>
          <a:p>
            <a:r>
              <a:rPr lang="en-US" sz="1600" dirty="0" smtClean="0">
                <a:solidFill>
                  <a:schemeClr val="tx1">
                    <a:lumMod val="65000"/>
                    <a:lumOff val="35000"/>
                  </a:schemeClr>
                </a:solidFill>
              </a:rPr>
              <a:t>Dr. </a:t>
            </a:r>
            <a:r>
              <a:rPr lang="en-US" sz="1600" dirty="0">
                <a:solidFill>
                  <a:schemeClr val="tx1">
                    <a:lumMod val="65000"/>
                    <a:lumOff val="35000"/>
                  </a:schemeClr>
                </a:solidFill>
              </a:rPr>
              <a:t>Nathan</a:t>
            </a:r>
            <a:r>
              <a:rPr lang="en-US" sz="1600" dirty="0" smtClean="0">
                <a:solidFill>
                  <a:schemeClr val="tx1">
                    <a:lumMod val="65000"/>
                    <a:lumOff val="35000"/>
                  </a:schemeClr>
                </a:solidFill>
              </a:rPr>
              <a:t> Parker, Interim Superintendent</a:t>
            </a:r>
          </a:p>
          <a:p>
            <a:r>
              <a:rPr lang="en-US" sz="1600" dirty="0" smtClean="0">
                <a:solidFill>
                  <a:schemeClr val="tx1">
                    <a:lumMod val="65000"/>
                    <a:lumOff val="35000"/>
                  </a:schemeClr>
                </a:solidFill>
              </a:rPr>
              <a:t>Mr. Emidio D’Andrea, Business Administrator</a:t>
            </a:r>
          </a:p>
          <a:p>
            <a:r>
              <a:rPr lang="en-US" sz="1600" dirty="0" smtClean="0">
                <a:solidFill>
                  <a:schemeClr val="tx1">
                    <a:lumMod val="65000"/>
                    <a:lumOff val="35000"/>
                  </a:schemeClr>
                </a:solidFill>
              </a:rPr>
              <a:t>Melissa Beattie, Supervisor of Accounting</a:t>
            </a:r>
            <a:endParaRPr lang="en-US" sz="1600" dirty="0">
              <a:solidFill>
                <a:schemeClr val="tx1">
                  <a:lumMod val="65000"/>
                  <a:lumOff val="35000"/>
                </a:schemeClr>
              </a:solidFill>
            </a:endParaRPr>
          </a:p>
        </p:txBody>
      </p:sp>
    </p:spTree>
    <p:extLst>
      <p:ext uri="{BB962C8B-B14F-4D97-AF65-F5344CB8AC3E}">
        <p14:creationId xmlns:p14="http://schemas.microsoft.com/office/powerpoint/2010/main" val="1824053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02169365"/>
              </p:ext>
            </p:extLst>
          </p:nvPr>
        </p:nvGraphicFramePr>
        <p:xfrm>
          <a:off x="0" y="0"/>
          <a:ext cx="12107119" cy="67596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78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21651184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8573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4239105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7477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186075"/>
            <a:ext cx="8915399" cy="1468800"/>
          </a:xfrm>
        </p:spPr>
        <p:txBody>
          <a:bodyPr/>
          <a:lstStyle/>
          <a:p>
            <a:r>
              <a:rPr lang="en-US" dirty="0" smtClean="0"/>
              <a:t>Budget Adjustments</a:t>
            </a:r>
            <a:endParaRPr lang="en-US" dirty="0"/>
          </a:p>
        </p:txBody>
      </p:sp>
    </p:spTree>
    <p:extLst>
      <p:ext uri="{BB962C8B-B14F-4D97-AF65-F5344CB8AC3E}">
        <p14:creationId xmlns:p14="http://schemas.microsoft.com/office/powerpoint/2010/main" val="331272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Adjustments – New Requests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6601566"/>
              </p:ext>
            </p:extLst>
          </p:nvPr>
        </p:nvGraphicFramePr>
        <p:xfrm>
          <a:off x="1267097" y="1905000"/>
          <a:ext cx="10580914" cy="4719320"/>
        </p:xfrm>
        <a:graphic>
          <a:graphicData uri="http://schemas.openxmlformats.org/drawingml/2006/table">
            <a:tbl>
              <a:tblPr firstRow="1" bandRow="1">
                <a:tableStyleId>{5C22544A-7EE6-4342-B048-85BDC9FD1C3A}</a:tableStyleId>
              </a:tblPr>
              <a:tblGrid>
                <a:gridCol w="8315513">
                  <a:extLst>
                    <a:ext uri="{9D8B030D-6E8A-4147-A177-3AD203B41FA5}">
                      <a16:colId xmlns:a16="http://schemas.microsoft.com/office/drawing/2014/main" xmlns="" val="4108373881"/>
                    </a:ext>
                  </a:extLst>
                </a:gridCol>
                <a:gridCol w="2265401">
                  <a:extLst>
                    <a:ext uri="{9D8B030D-6E8A-4147-A177-3AD203B41FA5}">
                      <a16:colId xmlns:a16="http://schemas.microsoft.com/office/drawing/2014/main" xmlns="" val="2445452656"/>
                    </a:ext>
                  </a:extLst>
                </a:gridCol>
              </a:tblGrid>
              <a:tr h="370840">
                <a:tc>
                  <a:txBody>
                    <a:bodyPr/>
                    <a:lstStyle/>
                    <a:p>
                      <a:pPr algn="ctr"/>
                      <a:r>
                        <a:rPr lang="en-US" dirty="0" smtClean="0"/>
                        <a:t>Expenditure</a:t>
                      </a:r>
                      <a:r>
                        <a:rPr lang="en-US" baseline="0" dirty="0" smtClean="0"/>
                        <a:t> Adjustments</a:t>
                      </a:r>
                      <a:endParaRPr lang="en-US" dirty="0"/>
                    </a:p>
                  </a:txBody>
                  <a:tcPr/>
                </a:tc>
                <a:tc>
                  <a:txBody>
                    <a:bodyPr/>
                    <a:lstStyle/>
                    <a:p>
                      <a:pPr algn="ctr"/>
                      <a:r>
                        <a:rPr lang="en-US" dirty="0" smtClean="0"/>
                        <a:t>Amount</a:t>
                      </a:r>
                      <a:endParaRPr lang="en-US" dirty="0"/>
                    </a:p>
                  </a:txBody>
                  <a:tcPr/>
                </a:tc>
                <a:extLst>
                  <a:ext uri="{0D108BD9-81ED-4DB2-BD59-A6C34878D82A}">
                    <a16:rowId xmlns:a16="http://schemas.microsoft.com/office/drawing/2014/main" xmlns="" val="316062124"/>
                  </a:ext>
                </a:extLst>
              </a:tr>
              <a:tr h="370840">
                <a:tc>
                  <a:txBody>
                    <a:bodyPr/>
                    <a:lstStyle/>
                    <a:p>
                      <a:r>
                        <a:rPr lang="en-US" b="1" dirty="0" smtClean="0"/>
                        <a:t>Removal of New</a:t>
                      </a:r>
                      <a:r>
                        <a:rPr lang="en-US" b="1" baseline="0" dirty="0" smtClean="0"/>
                        <a:t> Items Requested for 2020-2021:</a:t>
                      </a:r>
                      <a:endParaRPr lang="en-US" b="1" dirty="0"/>
                    </a:p>
                  </a:txBody>
                  <a:tcPr/>
                </a:tc>
                <a:tc>
                  <a:txBody>
                    <a:bodyPr/>
                    <a:lstStyle/>
                    <a:p>
                      <a:endParaRPr lang="en-US" dirty="0"/>
                    </a:p>
                  </a:txBody>
                  <a:tcPr/>
                </a:tc>
                <a:extLst>
                  <a:ext uri="{0D108BD9-81ED-4DB2-BD59-A6C34878D82A}">
                    <a16:rowId xmlns:a16="http://schemas.microsoft.com/office/drawing/2014/main" xmlns="" val="1381004938"/>
                  </a:ext>
                </a:extLst>
              </a:tr>
              <a:tr h="370840">
                <a:tc>
                  <a:txBody>
                    <a:bodyPr/>
                    <a:lstStyle/>
                    <a:p>
                      <a:r>
                        <a:rPr lang="en-US" dirty="0" smtClean="0"/>
                        <a:t>Pupil Services Department</a:t>
                      </a:r>
                      <a:endParaRPr lang="en-US" dirty="0"/>
                    </a:p>
                  </a:txBody>
                  <a:tcPr/>
                </a:tc>
                <a:tc>
                  <a:txBody>
                    <a:bodyPr/>
                    <a:lstStyle/>
                    <a:p>
                      <a:pPr algn="r"/>
                      <a:r>
                        <a:rPr lang="en-US" dirty="0" smtClean="0"/>
                        <a:t>$            59,200</a:t>
                      </a:r>
                      <a:endParaRPr lang="en-US" dirty="0"/>
                    </a:p>
                  </a:txBody>
                  <a:tcPr/>
                </a:tc>
                <a:extLst>
                  <a:ext uri="{0D108BD9-81ED-4DB2-BD59-A6C34878D82A}">
                    <a16:rowId xmlns:a16="http://schemas.microsoft.com/office/drawing/2014/main" xmlns="" val="1432328902"/>
                  </a:ext>
                </a:extLst>
              </a:tr>
              <a:tr h="312967">
                <a:tc>
                  <a:txBody>
                    <a:bodyPr/>
                    <a:lstStyle/>
                    <a:p>
                      <a:r>
                        <a:rPr lang="en-US" baseline="0" dirty="0" smtClean="0"/>
                        <a:t>Restructuring of new textbook purchase over 3 years and reduction of supplies and materials</a:t>
                      </a:r>
                      <a:endParaRPr lang="en-US" dirty="0"/>
                    </a:p>
                  </a:txBody>
                  <a:tcPr/>
                </a:tc>
                <a:tc>
                  <a:txBody>
                    <a:bodyPr/>
                    <a:lstStyle/>
                    <a:p>
                      <a:pPr algn="r"/>
                      <a:r>
                        <a:rPr lang="en-US" dirty="0" smtClean="0"/>
                        <a:t>600,000</a:t>
                      </a:r>
                      <a:endParaRPr lang="en-US" dirty="0"/>
                    </a:p>
                  </a:txBody>
                  <a:tcPr/>
                </a:tc>
                <a:extLst>
                  <a:ext uri="{0D108BD9-81ED-4DB2-BD59-A6C34878D82A}">
                    <a16:rowId xmlns:a16="http://schemas.microsoft.com/office/drawing/2014/main" xmlns="" val="3569392003"/>
                  </a:ext>
                </a:extLst>
              </a:tr>
              <a:tr h="370840">
                <a:tc>
                  <a:txBody>
                    <a:bodyPr/>
                    <a:lstStyle/>
                    <a:p>
                      <a:r>
                        <a:rPr lang="en-US" dirty="0" smtClean="0"/>
                        <a:t>Technology Department</a:t>
                      </a:r>
                      <a:endParaRPr lang="en-US" dirty="0"/>
                    </a:p>
                  </a:txBody>
                  <a:tcPr/>
                </a:tc>
                <a:tc>
                  <a:txBody>
                    <a:bodyPr/>
                    <a:lstStyle/>
                    <a:p>
                      <a:pPr algn="r"/>
                      <a:r>
                        <a:rPr lang="en-US" dirty="0" smtClean="0"/>
                        <a:t>500,000</a:t>
                      </a:r>
                      <a:endParaRPr lang="en-US" dirty="0"/>
                    </a:p>
                  </a:txBody>
                  <a:tcPr/>
                </a:tc>
                <a:extLst>
                  <a:ext uri="{0D108BD9-81ED-4DB2-BD59-A6C34878D82A}">
                    <a16:rowId xmlns:a16="http://schemas.microsoft.com/office/drawing/2014/main" xmlns="" val="1578550443"/>
                  </a:ext>
                </a:extLst>
              </a:tr>
              <a:tr h="370840">
                <a:tc>
                  <a:txBody>
                    <a:bodyPr/>
                    <a:lstStyle/>
                    <a:p>
                      <a:r>
                        <a:rPr lang="en-US" dirty="0" smtClean="0"/>
                        <a:t>Charles H. Bullock</a:t>
                      </a:r>
                      <a:r>
                        <a:rPr lang="en-US" baseline="0" dirty="0" smtClean="0"/>
                        <a:t> </a:t>
                      </a:r>
                      <a:endParaRPr lang="en-US" dirty="0"/>
                    </a:p>
                  </a:txBody>
                  <a:tcPr/>
                </a:tc>
                <a:tc>
                  <a:txBody>
                    <a:bodyPr/>
                    <a:lstStyle/>
                    <a:p>
                      <a:pPr algn="r"/>
                      <a:r>
                        <a:rPr lang="en-US" dirty="0" smtClean="0"/>
                        <a:t>2,574</a:t>
                      </a:r>
                    </a:p>
                  </a:txBody>
                  <a:tcPr/>
                </a:tc>
                <a:extLst>
                  <a:ext uri="{0D108BD9-81ED-4DB2-BD59-A6C34878D82A}">
                    <a16:rowId xmlns:a16="http://schemas.microsoft.com/office/drawing/2014/main" xmlns="" val="1441473986"/>
                  </a:ext>
                </a:extLst>
              </a:tr>
              <a:tr h="370840">
                <a:tc>
                  <a:txBody>
                    <a:bodyPr/>
                    <a:lstStyle/>
                    <a:p>
                      <a:r>
                        <a:rPr lang="en-US" dirty="0" smtClean="0"/>
                        <a:t>Glenfield </a:t>
                      </a:r>
                      <a:endParaRPr lang="en-US" dirty="0"/>
                    </a:p>
                  </a:txBody>
                  <a:tcPr/>
                </a:tc>
                <a:tc>
                  <a:txBody>
                    <a:bodyPr/>
                    <a:lstStyle/>
                    <a:p>
                      <a:pPr algn="r"/>
                      <a:r>
                        <a:rPr lang="en-US" dirty="0" smtClean="0"/>
                        <a:t>7,776</a:t>
                      </a:r>
                      <a:endParaRPr lang="en-US" dirty="0"/>
                    </a:p>
                  </a:txBody>
                  <a:tcPr/>
                </a:tc>
                <a:extLst>
                  <a:ext uri="{0D108BD9-81ED-4DB2-BD59-A6C34878D82A}">
                    <a16:rowId xmlns:a16="http://schemas.microsoft.com/office/drawing/2014/main" xmlns="" val="799057581"/>
                  </a:ext>
                </a:extLst>
              </a:tr>
              <a:tr h="370840">
                <a:tc>
                  <a:txBody>
                    <a:bodyPr/>
                    <a:lstStyle/>
                    <a:p>
                      <a:r>
                        <a:rPr lang="en-US" dirty="0" smtClean="0"/>
                        <a:t>High School </a:t>
                      </a:r>
                      <a:endParaRPr lang="en-US" dirty="0"/>
                    </a:p>
                  </a:txBody>
                  <a:tcPr/>
                </a:tc>
                <a:tc>
                  <a:txBody>
                    <a:bodyPr/>
                    <a:lstStyle/>
                    <a:p>
                      <a:pPr algn="r"/>
                      <a:r>
                        <a:rPr lang="en-US" dirty="0" smtClean="0"/>
                        <a:t>450,731</a:t>
                      </a:r>
                      <a:endParaRPr lang="en-US" dirty="0"/>
                    </a:p>
                  </a:txBody>
                  <a:tcPr/>
                </a:tc>
                <a:extLst>
                  <a:ext uri="{0D108BD9-81ED-4DB2-BD59-A6C34878D82A}">
                    <a16:rowId xmlns:a16="http://schemas.microsoft.com/office/drawing/2014/main" xmlns="" val="1683582501"/>
                  </a:ext>
                </a:extLst>
              </a:tr>
              <a:tr h="370840">
                <a:tc>
                  <a:txBody>
                    <a:bodyPr/>
                    <a:lstStyle/>
                    <a:p>
                      <a:r>
                        <a:rPr lang="en-US" dirty="0" smtClean="0"/>
                        <a:t>Athletic Office</a:t>
                      </a:r>
                      <a:endParaRPr lang="en-US" dirty="0"/>
                    </a:p>
                  </a:txBody>
                  <a:tcPr/>
                </a:tc>
                <a:tc>
                  <a:txBody>
                    <a:bodyPr/>
                    <a:lstStyle/>
                    <a:p>
                      <a:pPr algn="r"/>
                      <a:r>
                        <a:rPr lang="en-US" dirty="0" smtClean="0"/>
                        <a:t>42,576</a:t>
                      </a:r>
                      <a:endParaRPr lang="en-US" dirty="0"/>
                    </a:p>
                  </a:txBody>
                  <a:tcPr/>
                </a:tc>
                <a:extLst>
                  <a:ext uri="{0D108BD9-81ED-4DB2-BD59-A6C34878D82A}">
                    <a16:rowId xmlns:a16="http://schemas.microsoft.com/office/drawing/2014/main" xmlns="" val="1353585520"/>
                  </a:ext>
                </a:extLst>
              </a:tr>
              <a:tr h="370840">
                <a:tc>
                  <a:txBody>
                    <a:bodyPr/>
                    <a:lstStyle/>
                    <a:p>
                      <a:r>
                        <a:rPr lang="en-US" dirty="0" smtClean="0"/>
                        <a:t>Legal Services</a:t>
                      </a:r>
                      <a:endParaRPr lang="en-US" dirty="0"/>
                    </a:p>
                  </a:txBody>
                  <a:tcPr/>
                </a:tc>
                <a:tc>
                  <a:txBody>
                    <a:bodyPr/>
                    <a:lstStyle/>
                    <a:p>
                      <a:pPr algn="r"/>
                      <a:r>
                        <a:rPr lang="en-US" dirty="0" smtClean="0"/>
                        <a:t>      50,000</a:t>
                      </a:r>
                      <a:endParaRPr lang="en-US" dirty="0"/>
                    </a:p>
                  </a:txBody>
                  <a:tcPr/>
                </a:tc>
                <a:extLst>
                  <a:ext uri="{0D108BD9-81ED-4DB2-BD59-A6C34878D82A}">
                    <a16:rowId xmlns:a16="http://schemas.microsoft.com/office/drawing/2014/main" xmlns="" val="2980055447"/>
                  </a:ext>
                </a:extLst>
              </a:tr>
              <a:tr h="370840">
                <a:tc>
                  <a:txBody>
                    <a:bodyPr/>
                    <a:lstStyle/>
                    <a:p>
                      <a:r>
                        <a:rPr lang="en-US" dirty="0" smtClean="0"/>
                        <a:t>Judgments</a:t>
                      </a:r>
                      <a:endParaRPr lang="en-US" dirty="0"/>
                    </a:p>
                  </a:txBody>
                  <a:tcPr/>
                </a:tc>
                <a:tc>
                  <a:txBody>
                    <a:bodyPr/>
                    <a:lstStyle/>
                    <a:p>
                      <a:pPr algn="r"/>
                      <a:r>
                        <a:rPr lang="en-US" dirty="0" smtClean="0"/>
                        <a:t>200,000</a:t>
                      </a:r>
                      <a:endParaRPr lang="en-US" dirty="0"/>
                    </a:p>
                  </a:txBody>
                  <a:tcPr/>
                </a:tc>
                <a:extLst>
                  <a:ext uri="{0D108BD9-81ED-4DB2-BD59-A6C34878D82A}">
                    <a16:rowId xmlns:a16="http://schemas.microsoft.com/office/drawing/2014/main" xmlns="" val="1549263932"/>
                  </a:ext>
                </a:extLst>
              </a:tr>
              <a:tr h="370840">
                <a:tc>
                  <a:txBody>
                    <a:bodyPr/>
                    <a:lstStyle/>
                    <a:p>
                      <a:r>
                        <a:rPr lang="en-US" b="1" dirty="0" smtClean="0"/>
                        <a:t>Total Removal of New Items Requested for 2020-2021</a:t>
                      </a:r>
                      <a:endParaRPr lang="en-US" b="1" dirty="0"/>
                    </a:p>
                  </a:txBody>
                  <a:tcPr/>
                </a:tc>
                <a:tc>
                  <a:txBody>
                    <a:bodyPr/>
                    <a:lstStyle/>
                    <a:p>
                      <a:pPr algn="r"/>
                      <a:r>
                        <a:rPr lang="en-US" b="1" dirty="0" smtClean="0"/>
                        <a:t>$      1,912,857</a:t>
                      </a:r>
                      <a:endParaRPr lang="en-US" b="1" dirty="0"/>
                    </a:p>
                  </a:txBody>
                  <a:tcPr/>
                </a:tc>
                <a:extLst>
                  <a:ext uri="{0D108BD9-81ED-4DB2-BD59-A6C34878D82A}">
                    <a16:rowId xmlns:a16="http://schemas.microsoft.com/office/drawing/2014/main" xmlns="" val="948350166"/>
                  </a:ext>
                </a:extLst>
              </a:tr>
            </a:tbl>
          </a:graphicData>
        </a:graphic>
      </p:graphicFrame>
    </p:spTree>
    <p:extLst>
      <p:ext uri="{BB962C8B-B14F-4D97-AF65-F5344CB8AC3E}">
        <p14:creationId xmlns:p14="http://schemas.microsoft.com/office/powerpoint/2010/main" val="1572693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Adjustments – Reductions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2150460"/>
              </p:ext>
            </p:extLst>
          </p:nvPr>
        </p:nvGraphicFramePr>
        <p:xfrm>
          <a:off x="185195" y="1637500"/>
          <a:ext cx="12006804" cy="5090160"/>
        </p:xfrm>
        <a:graphic>
          <a:graphicData uri="http://schemas.openxmlformats.org/drawingml/2006/table">
            <a:tbl>
              <a:tblPr firstRow="1" bandRow="1">
                <a:tableStyleId>{5C22544A-7EE6-4342-B048-85BDC9FD1C3A}</a:tableStyleId>
              </a:tblPr>
              <a:tblGrid>
                <a:gridCol w="4144189">
                  <a:extLst>
                    <a:ext uri="{9D8B030D-6E8A-4147-A177-3AD203B41FA5}">
                      <a16:colId xmlns:a16="http://schemas.microsoft.com/office/drawing/2014/main" xmlns="" val="4108373881"/>
                    </a:ext>
                  </a:extLst>
                </a:gridCol>
                <a:gridCol w="1859213">
                  <a:extLst>
                    <a:ext uri="{9D8B030D-6E8A-4147-A177-3AD203B41FA5}">
                      <a16:colId xmlns:a16="http://schemas.microsoft.com/office/drawing/2014/main" xmlns="" val="879100678"/>
                    </a:ext>
                  </a:extLst>
                </a:gridCol>
                <a:gridCol w="4171112">
                  <a:extLst>
                    <a:ext uri="{9D8B030D-6E8A-4147-A177-3AD203B41FA5}">
                      <a16:colId xmlns:a16="http://schemas.microsoft.com/office/drawing/2014/main" xmlns="" val="3384683351"/>
                    </a:ext>
                  </a:extLst>
                </a:gridCol>
                <a:gridCol w="1832290">
                  <a:extLst>
                    <a:ext uri="{9D8B030D-6E8A-4147-A177-3AD203B41FA5}">
                      <a16:colId xmlns:a16="http://schemas.microsoft.com/office/drawing/2014/main" xmlns="" val="1849581821"/>
                    </a:ext>
                  </a:extLst>
                </a:gridCol>
              </a:tblGrid>
              <a:tr h="370840">
                <a:tc>
                  <a:txBody>
                    <a:bodyPr/>
                    <a:lstStyle/>
                    <a:p>
                      <a:pPr algn="ctr"/>
                      <a:r>
                        <a:rPr lang="en-US" dirty="0" smtClean="0"/>
                        <a:t>Expenditure</a:t>
                      </a:r>
                      <a:r>
                        <a:rPr lang="en-US" baseline="0" dirty="0" smtClean="0"/>
                        <a:t> Adjustments</a:t>
                      </a:r>
                      <a:endParaRPr lang="en-US" dirty="0"/>
                    </a:p>
                  </a:txBody>
                  <a:tcPr/>
                </a:tc>
                <a:tc>
                  <a:txBody>
                    <a:bodyPr/>
                    <a:lstStyle/>
                    <a:p>
                      <a:pPr algn="ctr"/>
                      <a:r>
                        <a:rPr lang="en-US" dirty="0" smtClean="0"/>
                        <a:t>Amount</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t>Expenditure</a:t>
                      </a:r>
                      <a:r>
                        <a:rPr lang="en-US" baseline="0" dirty="0" smtClean="0"/>
                        <a:t> Adjustments</a:t>
                      </a:r>
                      <a:endParaRPr lang="en-US" dirty="0" smtClean="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smtClean="0"/>
                        <a:t>Amount</a:t>
                      </a:r>
                    </a:p>
                  </a:txBody>
                  <a:tcPr/>
                </a:tc>
                <a:extLst>
                  <a:ext uri="{0D108BD9-81ED-4DB2-BD59-A6C34878D82A}">
                    <a16:rowId xmlns:a16="http://schemas.microsoft.com/office/drawing/2014/main" xmlns="" val="316062124"/>
                  </a:ext>
                </a:extLst>
              </a:tr>
              <a:tr h="370840">
                <a:tc>
                  <a:txBody>
                    <a:bodyPr/>
                    <a:lstStyle/>
                    <a:p>
                      <a:r>
                        <a:rPr lang="en-US" dirty="0" smtClean="0"/>
                        <a:t>Personnel/Salary</a:t>
                      </a:r>
                      <a:r>
                        <a:rPr lang="en-US" baseline="0" dirty="0" smtClean="0"/>
                        <a:t> Adjustments</a:t>
                      </a:r>
                      <a:endParaRPr lang="en-US" dirty="0"/>
                    </a:p>
                  </a:txBody>
                  <a:tcPr/>
                </a:tc>
                <a:tc>
                  <a:txBody>
                    <a:bodyPr/>
                    <a:lstStyle/>
                    <a:p>
                      <a:pPr algn="r"/>
                      <a:r>
                        <a:rPr lang="en-US" dirty="0" smtClean="0"/>
                        <a:t>$        178,852</a:t>
                      </a:r>
                      <a:endParaRPr lang="en-US" dirty="0"/>
                    </a:p>
                  </a:txBody>
                  <a:tcPr/>
                </a:tc>
                <a:tc>
                  <a:txBody>
                    <a:bodyPr/>
                    <a:lstStyle/>
                    <a:p>
                      <a:r>
                        <a:rPr lang="en-US" dirty="0" smtClean="0"/>
                        <a:t>Food Service Deficit</a:t>
                      </a:r>
                      <a:endParaRPr lang="en-US" dirty="0"/>
                    </a:p>
                  </a:txBody>
                  <a:tcPr/>
                </a:tc>
                <a:tc>
                  <a:txBody>
                    <a:bodyPr/>
                    <a:lstStyle/>
                    <a:p>
                      <a:pPr algn="r"/>
                      <a:r>
                        <a:rPr lang="en-US" dirty="0" smtClean="0"/>
                        <a:t>$         20,000</a:t>
                      </a:r>
                      <a:endParaRPr lang="en-US" dirty="0"/>
                    </a:p>
                  </a:txBody>
                  <a:tcPr/>
                </a:tc>
                <a:extLst>
                  <a:ext uri="{0D108BD9-81ED-4DB2-BD59-A6C34878D82A}">
                    <a16:rowId xmlns:a16="http://schemas.microsoft.com/office/drawing/2014/main" xmlns="" val="1381004938"/>
                  </a:ext>
                </a:extLst>
              </a:tr>
              <a:tr h="370840">
                <a:tc>
                  <a:txBody>
                    <a:bodyPr/>
                    <a:lstStyle/>
                    <a:p>
                      <a:r>
                        <a:rPr lang="en-US" dirty="0" smtClean="0"/>
                        <a:t>Staffing</a:t>
                      </a:r>
                      <a:r>
                        <a:rPr lang="en-US" baseline="0" dirty="0" smtClean="0"/>
                        <a:t>:</a:t>
                      </a:r>
                      <a:endParaRPr lang="en-US" dirty="0"/>
                    </a:p>
                  </a:txBody>
                  <a:tcPr/>
                </a:tc>
                <a:tc>
                  <a:txBody>
                    <a:bodyPr/>
                    <a:lstStyle/>
                    <a:p>
                      <a:pPr algn="r"/>
                      <a:endParaRPr lang="en-US" dirty="0"/>
                    </a:p>
                  </a:txBody>
                  <a:tcPr/>
                </a:tc>
                <a:tc>
                  <a:txBody>
                    <a:bodyPr/>
                    <a:lstStyle/>
                    <a:p>
                      <a:r>
                        <a:rPr lang="en-US" dirty="0" smtClean="0"/>
                        <a:t>Districtwide Purchased Services</a:t>
                      </a:r>
                      <a:endParaRPr lang="en-US" dirty="0"/>
                    </a:p>
                  </a:txBody>
                  <a:tcPr/>
                </a:tc>
                <a:tc>
                  <a:txBody>
                    <a:bodyPr/>
                    <a:lstStyle/>
                    <a:p>
                      <a:pPr algn="r"/>
                      <a:r>
                        <a:rPr lang="en-US" dirty="0" smtClean="0"/>
                        <a:t>22,000</a:t>
                      </a:r>
                      <a:endParaRPr lang="en-US" dirty="0"/>
                    </a:p>
                  </a:txBody>
                  <a:tcPr/>
                </a:tc>
                <a:extLst>
                  <a:ext uri="{0D108BD9-81ED-4DB2-BD59-A6C34878D82A}">
                    <a16:rowId xmlns:a16="http://schemas.microsoft.com/office/drawing/2014/main" xmlns="" val="1432328902"/>
                  </a:ext>
                </a:extLst>
              </a:tr>
              <a:tr h="370840">
                <a:tc>
                  <a:txBody>
                    <a:bodyPr/>
                    <a:lstStyle/>
                    <a:p>
                      <a:r>
                        <a:rPr lang="en-US" dirty="0" smtClean="0"/>
                        <a:t>   Secretary</a:t>
                      </a:r>
                      <a:endParaRPr lang="en-US" dirty="0"/>
                    </a:p>
                  </a:txBody>
                  <a:tcPr/>
                </a:tc>
                <a:tc>
                  <a:txBody>
                    <a:bodyPr/>
                    <a:lstStyle/>
                    <a:p>
                      <a:pPr algn="r"/>
                      <a:r>
                        <a:rPr lang="en-US" dirty="0" smtClean="0"/>
                        <a:t>      62,698</a:t>
                      </a:r>
                      <a:endParaRPr lang="en-US" dirty="0"/>
                    </a:p>
                  </a:txBody>
                  <a:tcPr/>
                </a:tc>
                <a:tc>
                  <a:txBody>
                    <a:bodyPr/>
                    <a:lstStyle/>
                    <a:p>
                      <a:r>
                        <a:rPr lang="en-US" dirty="0" smtClean="0"/>
                        <a:t>Business Office</a:t>
                      </a:r>
                      <a:endParaRPr lang="en-US" dirty="0"/>
                    </a:p>
                  </a:txBody>
                  <a:tcPr/>
                </a:tc>
                <a:tc>
                  <a:txBody>
                    <a:bodyPr/>
                    <a:lstStyle/>
                    <a:p>
                      <a:pPr algn="r"/>
                      <a:r>
                        <a:rPr lang="en-US" dirty="0" smtClean="0"/>
                        <a:t>2,000</a:t>
                      </a:r>
                    </a:p>
                  </a:txBody>
                  <a:tcPr/>
                </a:tc>
                <a:extLst>
                  <a:ext uri="{0D108BD9-81ED-4DB2-BD59-A6C34878D82A}">
                    <a16:rowId xmlns:a16="http://schemas.microsoft.com/office/drawing/2014/main" xmlns="" val="3569392003"/>
                  </a:ext>
                </a:extLst>
              </a:tr>
              <a:tr h="370840">
                <a:tc>
                  <a:txBody>
                    <a:bodyPr/>
                    <a:lstStyle/>
                    <a:p>
                      <a:r>
                        <a:rPr lang="en-US" dirty="0" smtClean="0"/>
                        <a:t>   Operational Aide</a:t>
                      </a:r>
                      <a:endParaRPr lang="en-US" dirty="0"/>
                    </a:p>
                  </a:txBody>
                  <a:tcPr/>
                </a:tc>
                <a:tc>
                  <a:txBody>
                    <a:bodyPr/>
                    <a:lstStyle/>
                    <a:p>
                      <a:pPr algn="r"/>
                      <a:r>
                        <a:rPr lang="en-US" dirty="0" smtClean="0"/>
                        <a:t>56,020</a:t>
                      </a:r>
                      <a:endParaRPr lang="en-US" dirty="0"/>
                    </a:p>
                  </a:txBody>
                  <a:tcPr/>
                </a:tc>
                <a:tc>
                  <a:txBody>
                    <a:bodyPr/>
                    <a:lstStyle/>
                    <a:p>
                      <a:r>
                        <a:rPr lang="en-US" dirty="0" smtClean="0"/>
                        <a:t>Superintendent Office</a:t>
                      </a:r>
                    </a:p>
                  </a:txBody>
                  <a:tcPr/>
                </a:tc>
                <a:tc>
                  <a:txBody>
                    <a:bodyPr/>
                    <a:lstStyle/>
                    <a:p>
                      <a:pPr algn="r"/>
                      <a:r>
                        <a:rPr lang="en-US" dirty="0" smtClean="0"/>
                        <a:t>2,000</a:t>
                      </a:r>
                      <a:endParaRPr lang="en-US" dirty="0"/>
                    </a:p>
                  </a:txBody>
                  <a:tcPr/>
                </a:tc>
                <a:extLst>
                  <a:ext uri="{0D108BD9-81ED-4DB2-BD59-A6C34878D82A}">
                    <a16:rowId xmlns:a16="http://schemas.microsoft.com/office/drawing/2014/main" xmlns="" val="1578550443"/>
                  </a:ext>
                </a:extLst>
              </a:tr>
              <a:tr h="370840">
                <a:tc>
                  <a:txBody>
                    <a:bodyPr/>
                    <a:lstStyle/>
                    <a:p>
                      <a:r>
                        <a:rPr lang="en-US" dirty="0" smtClean="0"/>
                        <a:t>   Related Services</a:t>
                      </a:r>
                      <a:endParaRPr lang="en-US" dirty="0"/>
                    </a:p>
                  </a:txBody>
                  <a:tcPr/>
                </a:tc>
                <a:tc>
                  <a:txBody>
                    <a:bodyPr/>
                    <a:lstStyle/>
                    <a:p>
                      <a:pPr algn="r"/>
                      <a:r>
                        <a:rPr lang="en-US" dirty="0" smtClean="0"/>
                        <a:t>250,875</a:t>
                      </a:r>
                      <a:endParaRPr lang="en-US" dirty="0"/>
                    </a:p>
                  </a:txBody>
                  <a:tcPr/>
                </a:tc>
                <a:tc>
                  <a:txBody>
                    <a:bodyPr/>
                    <a:lstStyle/>
                    <a:p>
                      <a:r>
                        <a:rPr lang="en-US" dirty="0" smtClean="0"/>
                        <a:t>Personnel</a:t>
                      </a:r>
                      <a:r>
                        <a:rPr lang="en-US" baseline="0" dirty="0" smtClean="0"/>
                        <a:t> Office</a:t>
                      </a:r>
                      <a:endParaRPr lang="en-US" dirty="0"/>
                    </a:p>
                  </a:txBody>
                  <a:tcPr/>
                </a:tc>
                <a:tc>
                  <a:txBody>
                    <a:bodyPr/>
                    <a:lstStyle/>
                    <a:p>
                      <a:pPr algn="r"/>
                      <a:r>
                        <a:rPr lang="en-US" dirty="0" smtClean="0"/>
                        <a:t>2,000</a:t>
                      </a:r>
                      <a:endParaRPr lang="en-US" dirty="0"/>
                    </a:p>
                  </a:txBody>
                  <a:tcPr/>
                </a:tc>
                <a:extLst>
                  <a:ext uri="{0D108BD9-81ED-4DB2-BD59-A6C34878D82A}">
                    <a16:rowId xmlns:a16="http://schemas.microsoft.com/office/drawing/2014/main" xmlns="" val="1441473986"/>
                  </a:ext>
                </a:extLst>
              </a:tr>
              <a:tr h="370840">
                <a:tc>
                  <a:txBody>
                    <a:bodyPr/>
                    <a:lstStyle/>
                    <a:p>
                      <a:r>
                        <a:rPr lang="en-US" dirty="0" smtClean="0"/>
                        <a:t>   Paraprofessionals </a:t>
                      </a:r>
                    </a:p>
                  </a:txBody>
                  <a:tcPr/>
                </a:tc>
                <a:tc>
                  <a:txBody>
                    <a:bodyPr/>
                    <a:lstStyle/>
                    <a:p>
                      <a:pPr algn="r"/>
                      <a:r>
                        <a:rPr lang="en-US" dirty="0" smtClean="0"/>
                        <a:t>150,000</a:t>
                      </a:r>
                      <a:endParaRPr lang="en-US" dirty="0"/>
                    </a:p>
                  </a:txBody>
                  <a:tcPr/>
                </a:tc>
                <a:tc>
                  <a:txBody>
                    <a:bodyPr/>
                    <a:lstStyle/>
                    <a:p>
                      <a:r>
                        <a:rPr lang="en-US" dirty="0" smtClean="0"/>
                        <a:t>Facilities</a:t>
                      </a:r>
                      <a:endParaRPr lang="en-US" dirty="0"/>
                    </a:p>
                  </a:txBody>
                  <a:tcPr/>
                </a:tc>
                <a:tc>
                  <a:txBody>
                    <a:bodyPr/>
                    <a:lstStyle/>
                    <a:p>
                      <a:pPr algn="r"/>
                      <a:r>
                        <a:rPr lang="en-US" dirty="0" smtClean="0"/>
                        <a:t>200,000</a:t>
                      </a:r>
                      <a:endParaRPr lang="en-US" dirty="0"/>
                    </a:p>
                  </a:txBody>
                  <a:tcPr/>
                </a:tc>
                <a:extLst>
                  <a:ext uri="{0D108BD9-81ED-4DB2-BD59-A6C34878D82A}">
                    <a16:rowId xmlns:a16="http://schemas.microsoft.com/office/drawing/2014/main" xmlns="" val="799057581"/>
                  </a:ext>
                </a:extLst>
              </a:tr>
              <a:tr h="370840">
                <a:tc>
                  <a:txBody>
                    <a:bodyPr/>
                    <a:lstStyle/>
                    <a:p>
                      <a:r>
                        <a:rPr lang="en-US" dirty="0" smtClean="0"/>
                        <a:t>   Elementary Schools </a:t>
                      </a:r>
                      <a:endParaRPr lang="en-US" dirty="0"/>
                    </a:p>
                  </a:txBody>
                  <a:tcPr/>
                </a:tc>
                <a:tc>
                  <a:txBody>
                    <a:bodyPr/>
                    <a:lstStyle/>
                    <a:p>
                      <a:pPr algn="r"/>
                      <a:r>
                        <a:rPr lang="en-US" dirty="0" smtClean="0"/>
                        <a:t>385,000</a:t>
                      </a:r>
                    </a:p>
                  </a:txBody>
                  <a:tcPr/>
                </a:tc>
                <a:tc>
                  <a:txBody>
                    <a:bodyPr/>
                    <a:lstStyle/>
                    <a:p>
                      <a:r>
                        <a:rPr lang="en-US" dirty="0" smtClean="0"/>
                        <a:t>Out of District</a:t>
                      </a:r>
                      <a:r>
                        <a:rPr lang="en-US" baseline="0" dirty="0" smtClean="0"/>
                        <a:t> Tuition</a:t>
                      </a:r>
                      <a:endParaRPr lang="en-US" dirty="0"/>
                    </a:p>
                  </a:txBody>
                  <a:tcPr/>
                </a:tc>
                <a:tc>
                  <a:txBody>
                    <a:bodyPr/>
                    <a:lstStyle/>
                    <a:p>
                      <a:pPr algn="r"/>
                      <a:r>
                        <a:rPr lang="en-US" dirty="0" smtClean="0"/>
                        <a:t>430,501</a:t>
                      </a:r>
                      <a:endParaRPr lang="en-US" dirty="0"/>
                    </a:p>
                  </a:txBody>
                  <a:tcPr/>
                </a:tc>
                <a:extLst>
                  <a:ext uri="{0D108BD9-81ED-4DB2-BD59-A6C34878D82A}">
                    <a16:rowId xmlns:a16="http://schemas.microsoft.com/office/drawing/2014/main" xmlns="" val="1683582501"/>
                  </a:ext>
                </a:extLst>
              </a:tr>
              <a:tr h="370840">
                <a:tc>
                  <a:txBody>
                    <a:bodyPr/>
                    <a:lstStyle/>
                    <a:p>
                      <a:r>
                        <a:rPr lang="en-US" dirty="0" smtClean="0"/>
                        <a:t>   Middle</a:t>
                      </a:r>
                      <a:r>
                        <a:rPr lang="en-US" baseline="0" dirty="0" smtClean="0"/>
                        <a:t> Schools</a:t>
                      </a:r>
                      <a:endParaRPr lang="en-US" dirty="0" smtClean="0"/>
                    </a:p>
                  </a:txBody>
                  <a:tcPr/>
                </a:tc>
                <a:tc>
                  <a:txBody>
                    <a:bodyPr/>
                    <a:lstStyle/>
                    <a:p>
                      <a:pPr algn="r"/>
                      <a:r>
                        <a:rPr lang="en-US" dirty="0" smtClean="0"/>
                        <a:t>165,000</a:t>
                      </a:r>
                      <a:endParaRPr lang="en-US" dirty="0"/>
                    </a:p>
                  </a:txBody>
                  <a:tcPr/>
                </a:tc>
                <a:tc>
                  <a:txBody>
                    <a:bodyPr/>
                    <a:lstStyle/>
                    <a:p>
                      <a:r>
                        <a:rPr lang="en-US" dirty="0" smtClean="0"/>
                        <a:t>Transportation </a:t>
                      </a:r>
                      <a:endParaRPr lang="en-US" dirty="0"/>
                    </a:p>
                  </a:txBody>
                  <a:tcPr/>
                </a:tc>
                <a:tc>
                  <a:txBody>
                    <a:bodyPr/>
                    <a:lstStyle/>
                    <a:p>
                      <a:pPr algn="r"/>
                      <a:r>
                        <a:rPr lang="en-US" dirty="0" smtClean="0"/>
                        <a:t>535,000</a:t>
                      </a:r>
                      <a:endParaRPr lang="en-US" dirty="0"/>
                    </a:p>
                  </a:txBody>
                  <a:tcPr/>
                </a:tc>
                <a:extLst>
                  <a:ext uri="{0D108BD9-81ED-4DB2-BD59-A6C34878D82A}">
                    <a16:rowId xmlns:a16="http://schemas.microsoft.com/office/drawing/2014/main" xmlns="" val="1353585520"/>
                  </a:ext>
                </a:extLst>
              </a:tr>
              <a:tr h="370840">
                <a:tc>
                  <a:txBody>
                    <a:bodyPr/>
                    <a:lstStyle/>
                    <a:p>
                      <a:r>
                        <a:rPr lang="en-US" dirty="0" smtClean="0"/>
                        <a:t>   High School</a:t>
                      </a:r>
                      <a:endParaRPr lang="en-US" dirty="0"/>
                    </a:p>
                  </a:txBody>
                  <a:tcPr/>
                </a:tc>
                <a:tc>
                  <a:txBody>
                    <a:bodyPr/>
                    <a:lstStyle/>
                    <a:p>
                      <a:pPr algn="r"/>
                      <a:r>
                        <a:rPr lang="en-US" dirty="0" smtClean="0"/>
                        <a:t>275,000</a:t>
                      </a:r>
                      <a:endParaRPr lang="en-US" dirty="0"/>
                    </a:p>
                  </a:txBody>
                  <a:tcPr/>
                </a:tc>
                <a:tc>
                  <a:txBody>
                    <a:bodyPr/>
                    <a:lstStyle/>
                    <a:p>
                      <a:r>
                        <a:rPr lang="en-US" dirty="0" smtClean="0"/>
                        <a:t>School Resource Officer</a:t>
                      </a:r>
                      <a:endParaRPr lang="en-US" dirty="0"/>
                    </a:p>
                  </a:txBody>
                  <a:tcPr/>
                </a:tc>
                <a:tc>
                  <a:txBody>
                    <a:bodyPr/>
                    <a:lstStyle/>
                    <a:p>
                      <a:pPr algn="r"/>
                      <a:r>
                        <a:rPr lang="en-US" dirty="0" smtClean="0"/>
                        <a:t>27,000</a:t>
                      </a:r>
                      <a:endParaRPr lang="en-US" dirty="0"/>
                    </a:p>
                  </a:txBody>
                  <a:tcPr/>
                </a:tc>
                <a:extLst>
                  <a:ext uri="{0D108BD9-81ED-4DB2-BD59-A6C34878D82A}">
                    <a16:rowId xmlns:a16="http://schemas.microsoft.com/office/drawing/2014/main" xmlns="" val="2980055447"/>
                  </a:ext>
                </a:extLst>
              </a:tr>
              <a:tr h="370840">
                <a:tc>
                  <a:txBody>
                    <a:bodyPr/>
                    <a:lstStyle/>
                    <a:p>
                      <a:r>
                        <a:rPr lang="en-US" dirty="0" smtClean="0"/>
                        <a:t>   Administration</a:t>
                      </a:r>
                      <a:r>
                        <a:rPr lang="en-US" baseline="0" dirty="0" smtClean="0"/>
                        <a:t> Restructuring</a:t>
                      </a:r>
                      <a:endParaRPr lang="en-US" dirty="0"/>
                    </a:p>
                  </a:txBody>
                  <a:tcPr/>
                </a:tc>
                <a:tc>
                  <a:txBody>
                    <a:bodyPr/>
                    <a:lstStyle/>
                    <a:p>
                      <a:pPr algn="r"/>
                      <a:r>
                        <a:rPr lang="en-US" dirty="0" smtClean="0"/>
                        <a:t>199,564</a:t>
                      </a:r>
                      <a:endParaRPr lang="en-US" dirty="0"/>
                    </a:p>
                  </a:txBody>
                  <a:tcPr/>
                </a:tc>
                <a:tc>
                  <a:txBody>
                    <a:bodyPr/>
                    <a:lstStyle/>
                    <a:p>
                      <a:pPr algn="l"/>
                      <a:r>
                        <a:rPr lang="en-US" b="0" dirty="0" smtClean="0"/>
                        <a:t>Pupil Services Department</a:t>
                      </a:r>
                      <a:endParaRPr lang="en-US" b="0" dirty="0"/>
                    </a:p>
                  </a:txBody>
                  <a:tcPr/>
                </a:tc>
                <a:tc>
                  <a:txBody>
                    <a:bodyPr/>
                    <a:lstStyle/>
                    <a:p>
                      <a:pPr algn="r"/>
                      <a:r>
                        <a:rPr lang="en-US" b="0" dirty="0" smtClean="0"/>
                        <a:t>10,000</a:t>
                      </a:r>
                      <a:endParaRPr lang="en-US" b="0" dirty="0"/>
                    </a:p>
                  </a:txBody>
                  <a:tcPr/>
                </a:tc>
                <a:extLst>
                  <a:ext uri="{0D108BD9-81ED-4DB2-BD59-A6C34878D82A}">
                    <a16:rowId xmlns:a16="http://schemas.microsoft.com/office/drawing/2014/main" xmlns="" val="1549263932"/>
                  </a:ext>
                </a:extLst>
              </a:tr>
              <a:tr h="370840">
                <a:tc>
                  <a:txBody>
                    <a:bodyPr/>
                    <a:lstStyle/>
                    <a:p>
                      <a:r>
                        <a:rPr lang="en-US" dirty="0" smtClean="0"/>
                        <a:t>Health</a:t>
                      </a:r>
                      <a:r>
                        <a:rPr lang="en-US" baseline="0" dirty="0" smtClean="0"/>
                        <a:t> Benefits</a:t>
                      </a:r>
                      <a:endParaRPr lang="en-US" dirty="0"/>
                    </a:p>
                  </a:txBody>
                  <a:tcPr/>
                </a:tc>
                <a:tc>
                  <a:txBody>
                    <a:bodyPr/>
                    <a:lstStyle/>
                    <a:p>
                      <a:pPr algn="r"/>
                      <a:r>
                        <a:rPr lang="en-US" dirty="0" smtClean="0"/>
                        <a:t>1,010,427</a:t>
                      </a:r>
                      <a:endParaRPr lang="en-US" dirty="0"/>
                    </a:p>
                  </a:txBody>
                  <a:tcPr/>
                </a:tc>
                <a:tc>
                  <a:txBody>
                    <a:bodyPr/>
                    <a:lstStyle/>
                    <a:p>
                      <a:pPr algn="l"/>
                      <a:r>
                        <a:rPr lang="en-US" b="0" dirty="0" smtClean="0"/>
                        <a:t>Conference &amp; Travel District Wide</a:t>
                      </a:r>
                      <a:endParaRPr lang="en-US" b="0" dirty="0"/>
                    </a:p>
                  </a:txBody>
                  <a:tcPr/>
                </a:tc>
                <a:tc>
                  <a:txBody>
                    <a:bodyPr/>
                    <a:lstStyle/>
                    <a:p>
                      <a:pPr algn="r"/>
                      <a:r>
                        <a:rPr lang="en-US" b="0" dirty="0" smtClean="0"/>
                        <a:t>14,000</a:t>
                      </a:r>
                      <a:endParaRPr lang="en-US" b="0" dirty="0"/>
                    </a:p>
                  </a:txBody>
                  <a:tcPr/>
                </a:tc>
                <a:extLst>
                  <a:ext uri="{0D108BD9-81ED-4DB2-BD59-A6C34878D82A}">
                    <a16:rowId xmlns:a16="http://schemas.microsoft.com/office/drawing/2014/main" xmlns="" val="948350166"/>
                  </a:ext>
                </a:extLst>
              </a:tr>
              <a:tr h="370840">
                <a:tc>
                  <a:txBody>
                    <a:bodyPr/>
                    <a:lstStyle/>
                    <a:p>
                      <a:r>
                        <a:rPr lang="en-US" dirty="0" smtClean="0"/>
                        <a:t>Operations</a:t>
                      </a:r>
                      <a:r>
                        <a:rPr lang="en-US" baseline="0" dirty="0" smtClean="0"/>
                        <a:t> &amp; School Support Department</a:t>
                      </a:r>
                      <a:endParaRPr lang="en-US" dirty="0"/>
                    </a:p>
                  </a:txBody>
                  <a:tcPr/>
                </a:tc>
                <a:tc>
                  <a:txBody>
                    <a:bodyPr/>
                    <a:lstStyle/>
                    <a:p>
                      <a:pPr algn="r"/>
                      <a:endParaRPr lang="en-US" dirty="0" smtClean="0"/>
                    </a:p>
                    <a:p>
                      <a:pPr algn="r"/>
                      <a:r>
                        <a:rPr lang="en-US" dirty="0" smtClean="0"/>
                        <a:t>9,000</a:t>
                      </a:r>
                      <a:endParaRPr lang="en-US" dirty="0"/>
                    </a:p>
                  </a:txBody>
                  <a:tcPr/>
                </a:tc>
                <a:tc>
                  <a:txBody>
                    <a:bodyPr/>
                    <a:lstStyle/>
                    <a:p>
                      <a:pPr algn="l"/>
                      <a:endParaRPr lang="en-US" b="1" dirty="0" smtClean="0"/>
                    </a:p>
                    <a:p>
                      <a:pPr algn="l"/>
                      <a:r>
                        <a:rPr lang="en-US" b="1" dirty="0" smtClean="0"/>
                        <a:t>Total Budget Reductions</a:t>
                      </a:r>
                      <a:endParaRPr lang="en-US" b="1" dirty="0"/>
                    </a:p>
                  </a:txBody>
                  <a:tcPr/>
                </a:tc>
                <a:tc>
                  <a:txBody>
                    <a:bodyPr/>
                    <a:lstStyle/>
                    <a:p>
                      <a:pPr algn="r"/>
                      <a:endParaRPr lang="en-US" b="1" dirty="0" smtClean="0"/>
                    </a:p>
                    <a:p>
                      <a:pPr algn="r"/>
                      <a:r>
                        <a:rPr lang="en-US" b="1" dirty="0" smtClean="0"/>
                        <a:t>$   4,006,937</a:t>
                      </a:r>
                      <a:endParaRPr lang="en-US" b="1" dirty="0"/>
                    </a:p>
                  </a:txBody>
                  <a:tcPr/>
                </a:tc>
                <a:extLst>
                  <a:ext uri="{0D108BD9-81ED-4DB2-BD59-A6C34878D82A}">
                    <a16:rowId xmlns:a16="http://schemas.microsoft.com/office/drawing/2014/main" xmlns="" val="3234678105"/>
                  </a:ext>
                </a:extLst>
              </a:tr>
            </a:tbl>
          </a:graphicData>
        </a:graphic>
      </p:graphicFrame>
    </p:spTree>
    <p:extLst>
      <p:ext uri="{BB962C8B-B14F-4D97-AF65-F5344CB8AC3E}">
        <p14:creationId xmlns:p14="http://schemas.microsoft.com/office/powerpoint/2010/main" val="4207938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Estimated District School Tax Levy Increase</a:t>
            </a:r>
            <a:endParaRPr lang="en-US" sz="3200" dirty="0"/>
          </a:p>
        </p:txBody>
      </p:sp>
      <p:sp>
        <p:nvSpPr>
          <p:cNvPr id="19" name="Content Placeholder 18"/>
          <p:cNvSpPr>
            <a:spLocks noGrp="1"/>
          </p:cNvSpPr>
          <p:nvPr>
            <p:ph idx="1"/>
          </p:nvPr>
        </p:nvSpPr>
        <p:spPr>
          <a:xfrm>
            <a:off x="2326511" y="2133600"/>
            <a:ext cx="9757459" cy="3777622"/>
          </a:xfrm>
        </p:spPr>
        <p:txBody>
          <a:bodyPr>
            <a:normAutofit fontScale="70000" lnSpcReduction="20000"/>
          </a:bodyPr>
          <a:lstStyle/>
          <a:p>
            <a:pPr marL="0" indent="0" algn="ctr">
              <a:buNone/>
            </a:pPr>
            <a:r>
              <a:rPr lang="en-US" sz="3300" dirty="0" smtClean="0"/>
              <a:t>Home Valued at $626,906* = $178.67 Estimated District School Tax Increase for 2020</a:t>
            </a:r>
          </a:p>
          <a:p>
            <a:endParaRPr lang="en-US" sz="3300"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sz="1900" dirty="0" smtClean="0"/>
              <a:t>Note:  The estimated district school tax increase for every $100,000 of assessed home value is $28.50</a:t>
            </a:r>
          </a:p>
          <a:p>
            <a:pPr marL="0" indent="0">
              <a:buNone/>
            </a:pPr>
            <a:r>
              <a:rPr lang="en-US" sz="1900" dirty="0" smtClean="0"/>
              <a:t>* 2019 Average Residential Assessment</a:t>
            </a:r>
            <a:endParaRPr lang="en-US" sz="1900" dirty="0"/>
          </a:p>
        </p:txBody>
      </p:sp>
    </p:spTree>
    <p:extLst>
      <p:ext uri="{BB962C8B-B14F-4D97-AF65-F5344CB8AC3E}">
        <p14:creationId xmlns:p14="http://schemas.microsoft.com/office/powerpoint/2010/main" val="966601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212" y="2799529"/>
            <a:ext cx="8915399" cy="1468800"/>
          </a:xfrm>
        </p:spPr>
        <p:txBody>
          <a:bodyPr/>
          <a:lstStyle/>
          <a:p>
            <a:r>
              <a:rPr lang="en-US" dirty="0" smtClean="0"/>
              <a:t>Equity Initiatives to </a:t>
            </a:r>
            <a:br>
              <a:rPr lang="en-US" dirty="0" smtClean="0"/>
            </a:br>
            <a:r>
              <a:rPr lang="en-US" dirty="0" smtClean="0"/>
              <a:t>Eliminate the Opportunity Gap</a:t>
            </a:r>
            <a:endParaRPr lang="en-US" dirty="0"/>
          </a:p>
        </p:txBody>
      </p:sp>
    </p:spTree>
    <p:extLst>
      <p:ext uri="{BB962C8B-B14F-4D97-AF65-F5344CB8AC3E}">
        <p14:creationId xmlns:p14="http://schemas.microsoft.com/office/powerpoint/2010/main" val="2949618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Neutral Initiatives</a:t>
            </a:r>
            <a:endParaRPr lang="en-US" dirty="0"/>
          </a:p>
        </p:txBody>
      </p:sp>
      <p:sp>
        <p:nvSpPr>
          <p:cNvPr id="3" name="Content Placeholder 2"/>
          <p:cNvSpPr>
            <a:spLocks noGrp="1"/>
          </p:cNvSpPr>
          <p:nvPr>
            <p:ph idx="1"/>
          </p:nvPr>
        </p:nvSpPr>
        <p:spPr>
          <a:xfrm>
            <a:off x="2210765" y="1736203"/>
            <a:ext cx="9838481" cy="5034987"/>
          </a:xfrm>
        </p:spPr>
        <p:txBody>
          <a:bodyPr>
            <a:normAutofit/>
          </a:bodyPr>
          <a:lstStyle/>
          <a:p>
            <a:r>
              <a:rPr lang="en-US" sz="2400" dirty="0" smtClean="0"/>
              <a:t>K-12</a:t>
            </a:r>
          </a:p>
          <a:p>
            <a:pPr lvl="1"/>
            <a:r>
              <a:rPr lang="en-US" sz="2000" dirty="0" smtClean="0"/>
              <a:t>Improve K-12 instructional and curricular connections across all areas</a:t>
            </a:r>
          </a:p>
          <a:p>
            <a:pPr lvl="1"/>
            <a:r>
              <a:rPr lang="en-US" sz="2000" dirty="0" smtClean="0"/>
              <a:t>Expand impact of the Marshall Rubric:</a:t>
            </a:r>
          </a:p>
          <a:p>
            <a:pPr lvl="2"/>
            <a:r>
              <a:rPr lang="en-US" sz="1800" dirty="0" smtClean="0"/>
              <a:t>Measure what matters most: engagement, rigor and alignment</a:t>
            </a:r>
          </a:p>
          <a:p>
            <a:r>
              <a:rPr lang="en-US" sz="2400" dirty="0" smtClean="0"/>
              <a:t>Elementary, Middle and High School</a:t>
            </a:r>
          </a:p>
          <a:p>
            <a:pPr lvl="1"/>
            <a:r>
              <a:rPr lang="en-US" sz="2000" dirty="0" smtClean="0"/>
              <a:t>Focus classroom support on engagement, rigor and alignment</a:t>
            </a:r>
          </a:p>
          <a:p>
            <a:pPr lvl="1"/>
            <a:r>
              <a:rPr lang="en-US" sz="2000" dirty="0" smtClean="0"/>
              <a:t>Pilot a program that reduces the number of mathematics and language arts labs coupled with instructional coaches in mathematics and literacy (elementary and middle schools)</a:t>
            </a:r>
          </a:p>
          <a:p>
            <a:pPr lvl="1"/>
            <a:r>
              <a:rPr lang="en-US" sz="2000" dirty="0" smtClean="0"/>
              <a:t>Create sustainable restorative justice in all schools</a:t>
            </a:r>
          </a:p>
          <a:p>
            <a:pPr lvl="1"/>
            <a:r>
              <a:rPr lang="en-US" sz="2000" dirty="0" smtClean="0"/>
              <a:t>Create African American academic support teams</a:t>
            </a:r>
          </a:p>
          <a:p>
            <a:pPr lvl="1"/>
            <a:r>
              <a:rPr lang="en-US" sz="2000" dirty="0"/>
              <a:t>Exploring options for student advocacy </a:t>
            </a:r>
            <a:r>
              <a:rPr lang="en-US" sz="2000" dirty="0" smtClean="0"/>
              <a:t>groups</a:t>
            </a:r>
          </a:p>
          <a:p>
            <a:pPr lvl="1"/>
            <a:endParaRPr lang="en-US" dirty="0"/>
          </a:p>
        </p:txBody>
      </p:sp>
    </p:spTree>
    <p:extLst>
      <p:ext uri="{BB962C8B-B14F-4D97-AF65-F5344CB8AC3E}">
        <p14:creationId xmlns:p14="http://schemas.microsoft.com/office/powerpoint/2010/main" val="727623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765" y="624110"/>
            <a:ext cx="9293847" cy="1280890"/>
          </a:xfrm>
        </p:spPr>
        <p:txBody>
          <a:bodyPr/>
          <a:lstStyle/>
          <a:p>
            <a:r>
              <a:rPr lang="en-US" dirty="0" smtClean="0"/>
              <a:t>Initiatives with Potential Budget Impacts</a:t>
            </a:r>
            <a:br>
              <a:rPr lang="en-US" dirty="0" smtClean="0"/>
            </a:br>
            <a:r>
              <a:rPr lang="en-US" sz="2800" dirty="0" smtClean="0"/>
              <a:t>(Increases or Decreases)</a:t>
            </a:r>
            <a:endParaRPr lang="en-US" sz="2800" dirty="0"/>
          </a:p>
        </p:txBody>
      </p:sp>
      <p:sp>
        <p:nvSpPr>
          <p:cNvPr id="3" name="Content Placeholder 2"/>
          <p:cNvSpPr>
            <a:spLocks noGrp="1"/>
          </p:cNvSpPr>
          <p:nvPr>
            <p:ph idx="1"/>
          </p:nvPr>
        </p:nvSpPr>
        <p:spPr>
          <a:xfrm>
            <a:off x="2210765" y="1736203"/>
            <a:ext cx="9838481" cy="5034987"/>
          </a:xfrm>
        </p:spPr>
        <p:txBody>
          <a:bodyPr>
            <a:normAutofit lnSpcReduction="10000"/>
          </a:bodyPr>
          <a:lstStyle/>
          <a:p>
            <a:r>
              <a:rPr lang="en-US" sz="2400" dirty="0" smtClean="0"/>
              <a:t>K-12</a:t>
            </a:r>
          </a:p>
          <a:p>
            <a:pPr lvl="1"/>
            <a:r>
              <a:rPr lang="en-US" sz="2000" dirty="0" smtClean="0"/>
              <a:t>Strengthen Student and Family Advocacy</a:t>
            </a:r>
          </a:p>
          <a:p>
            <a:pPr lvl="2"/>
            <a:r>
              <a:rPr lang="en-US" sz="1600" dirty="0" smtClean="0"/>
              <a:t>Increase meaningful parent involvement</a:t>
            </a:r>
          </a:p>
          <a:p>
            <a:pPr lvl="2"/>
            <a:r>
              <a:rPr lang="en-US" sz="1600" dirty="0" smtClean="0"/>
              <a:t>Increase opportunities for students that are marginalized </a:t>
            </a:r>
          </a:p>
          <a:p>
            <a:pPr lvl="2"/>
            <a:r>
              <a:rPr lang="en-US" sz="1600" dirty="0" smtClean="0"/>
              <a:t>Decrease number of students transitioning to private schools</a:t>
            </a:r>
          </a:p>
          <a:p>
            <a:pPr lvl="1"/>
            <a:r>
              <a:rPr lang="en-US" sz="1800" dirty="0" smtClean="0"/>
              <a:t>Staff Changes</a:t>
            </a:r>
          </a:p>
          <a:p>
            <a:pPr lvl="2"/>
            <a:r>
              <a:rPr lang="en-US" sz="1600" dirty="0" smtClean="0"/>
              <a:t>Align staffing levels more closely with student enrollment and programming</a:t>
            </a:r>
          </a:p>
          <a:p>
            <a:pPr lvl="2"/>
            <a:r>
              <a:rPr lang="en-US" sz="1600" dirty="0" smtClean="0"/>
              <a:t>Retirements</a:t>
            </a:r>
          </a:p>
          <a:p>
            <a:pPr lvl="2"/>
            <a:r>
              <a:rPr lang="en-US" sz="1600" dirty="0" smtClean="0"/>
              <a:t>Restructuring of roles</a:t>
            </a:r>
          </a:p>
          <a:p>
            <a:r>
              <a:rPr lang="en-US" sz="2400" dirty="0" smtClean="0"/>
              <a:t>Elementary School</a:t>
            </a:r>
          </a:p>
          <a:p>
            <a:pPr lvl="1"/>
            <a:r>
              <a:rPr lang="en-US" sz="2000" dirty="0" smtClean="0"/>
              <a:t>Create Director of Elementary Education position</a:t>
            </a:r>
          </a:p>
          <a:p>
            <a:pPr lvl="2"/>
            <a:r>
              <a:rPr lang="en-US" sz="1800" dirty="0" smtClean="0"/>
              <a:t>Increase consistency in math, language arts, science, social studies, music and visual arts instruction</a:t>
            </a:r>
          </a:p>
          <a:p>
            <a:pPr lvl="1"/>
            <a:endParaRPr lang="en-US" dirty="0"/>
          </a:p>
        </p:txBody>
      </p:sp>
    </p:spTree>
    <p:extLst>
      <p:ext uri="{BB962C8B-B14F-4D97-AF65-F5344CB8AC3E}">
        <p14:creationId xmlns:p14="http://schemas.microsoft.com/office/powerpoint/2010/main" val="2728470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Education Goals</a:t>
            </a:r>
            <a:endParaRPr lang="en-US" dirty="0"/>
          </a:p>
        </p:txBody>
      </p:sp>
      <p:sp>
        <p:nvSpPr>
          <p:cNvPr id="3" name="Content Placeholder 2"/>
          <p:cNvSpPr>
            <a:spLocks noGrp="1"/>
          </p:cNvSpPr>
          <p:nvPr>
            <p:ph idx="1"/>
          </p:nvPr>
        </p:nvSpPr>
        <p:spPr>
          <a:xfrm>
            <a:off x="2406869" y="2133600"/>
            <a:ext cx="9511861" cy="4645572"/>
          </a:xfrm>
        </p:spPr>
        <p:txBody>
          <a:bodyPr>
            <a:normAutofit fontScale="92500" lnSpcReduction="10000"/>
          </a:bodyPr>
          <a:lstStyle/>
          <a:p>
            <a:r>
              <a:rPr lang="en-US" dirty="0" smtClean="0"/>
              <a:t>Goal 1</a:t>
            </a:r>
          </a:p>
          <a:p>
            <a:pPr lvl="1"/>
            <a:r>
              <a:rPr lang="en-US" dirty="0" smtClean="0"/>
              <a:t>The Board will be an effective and efficient governance body that establishes and directs the district goals through committee work and bi-monthly meetings.</a:t>
            </a:r>
          </a:p>
          <a:p>
            <a:r>
              <a:rPr lang="en-US" dirty="0" smtClean="0"/>
              <a:t>Goal 2</a:t>
            </a:r>
          </a:p>
          <a:p>
            <a:pPr lvl="1"/>
            <a:r>
              <a:rPr lang="en-US" dirty="0" smtClean="0"/>
              <a:t>The Board will assure effective oversight and reporting to monitor progress in meeting student achievement goals and elimination of gaps in achievement by race, ability and/or socio-economic status.</a:t>
            </a:r>
          </a:p>
          <a:p>
            <a:r>
              <a:rPr lang="en-US" dirty="0" smtClean="0"/>
              <a:t>Goal 3</a:t>
            </a:r>
          </a:p>
          <a:p>
            <a:pPr lvl="1"/>
            <a:r>
              <a:rPr lang="en-US" dirty="0" smtClean="0"/>
              <a:t>The Board will build the capacity to assure the sound and fiscally responsibility disposition of district resources to achieve its goals in a manner that benefits all students.  This will include careful reporting and analysis of systems and programs that affect pupil achievement, including an evaluation of special needs programs, as well as the impact of the quality of services provided.</a:t>
            </a:r>
          </a:p>
          <a:p>
            <a:r>
              <a:rPr lang="en-US" dirty="0" smtClean="0"/>
              <a:t>Goal 4</a:t>
            </a:r>
          </a:p>
          <a:p>
            <a:pPr lvl="1"/>
            <a:r>
              <a:rPr lang="en-US" dirty="0" smtClean="0"/>
              <a:t>The Board will hire a permanent Superintendent as well as work to support administration to fill other key open positions with experienced, diverse professionals.</a:t>
            </a:r>
            <a:endParaRPr lang="en-US" dirty="0"/>
          </a:p>
        </p:txBody>
      </p:sp>
    </p:spTree>
    <p:extLst>
      <p:ext uri="{BB962C8B-B14F-4D97-AF65-F5344CB8AC3E}">
        <p14:creationId xmlns:p14="http://schemas.microsoft.com/office/powerpoint/2010/main" val="1258178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Initiatives with Potential Budget Impacts</a:t>
            </a:r>
            <a:br>
              <a:rPr lang="en-US" dirty="0"/>
            </a:br>
            <a:r>
              <a:rPr lang="en-US" sz="2800" dirty="0"/>
              <a:t>(Increases or Decreases</a:t>
            </a:r>
            <a:r>
              <a:rPr lang="en-US" sz="2800" dirty="0" smtClean="0"/>
              <a:t>)</a:t>
            </a:r>
            <a:endParaRPr lang="en-US" sz="2400" dirty="0"/>
          </a:p>
        </p:txBody>
      </p:sp>
      <p:sp>
        <p:nvSpPr>
          <p:cNvPr id="3" name="Content Placeholder 2"/>
          <p:cNvSpPr>
            <a:spLocks noGrp="1"/>
          </p:cNvSpPr>
          <p:nvPr>
            <p:ph idx="1"/>
          </p:nvPr>
        </p:nvSpPr>
        <p:spPr>
          <a:xfrm>
            <a:off x="2210765" y="2106592"/>
            <a:ext cx="9838481" cy="4664598"/>
          </a:xfrm>
        </p:spPr>
        <p:txBody>
          <a:bodyPr>
            <a:normAutofit/>
          </a:bodyPr>
          <a:lstStyle/>
          <a:p>
            <a:r>
              <a:rPr lang="en-US" sz="2400" dirty="0" smtClean="0"/>
              <a:t>Middle School</a:t>
            </a:r>
          </a:p>
          <a:p>
            <a:pPr lvl="1"/>
            <a:r>
              <a:rPr lang="en-US" sz="2000" dirty="0" smtClean="0"/>
              <a:t>Glenfield hybrid draft schedule</a:t>
            </a:r>
            <a:endParaRPr lang="en-US" sz="1600" dirty="0" smtClean="0"/>
          </a:p>
          <a:p>
            <a:r>
              <a:rPr lang="en-US" sz="2400" dirty="0" smtClean="0"/>
              <a:t>High School</a:t>
            </a:r>
          </a:p>
          <a:p>
            <a:pPr lvl="1"/>
            <a:r>
              <a:rPr lang="en-US" sz="2000" dirty="0" smtClean="0"/>
              <a:t>Create positions of curricular and instructional support</a:t>
            </a:r>
          </a:p>
          <a:p>
            <a:pPr lvl="2"/>
            <a:r>
              <a:rPr lang="en-US" sz="1800" dirty="0" smtClean="0"/>
              <a:t>Visual and Performing Arts</a:t>
            </a:r>
          </a:p>
          <a:p>
            <a:pPr lvl="2"/>
            <a:r>
              <a:rPr lang="en-US" sz="1800" dirty="0" smtClean="0"/>
              <a:t>Social Studies</a:t>
            </a:r>
          </a:p>
          <a:p>
            <a:pPr lvl="2"/>
            <a:r>
              <a:rPr lang="en-US" sz="1800" dirty="0" smtClean="0"/>
              <a:t>STEAM/Science</a:t>
            </a:r>
          </a:p>
          <a:p>
            <a:pPr lvl="1"/>
            <a:endParaRPr lang="en-US" dirty="0"/>
          </a:p>
        </p:txBody>
      </p:sp>
    </p:spTree>
    <p:extLst>
      <p:ext uri="{BB962C8B-B14F-4D97-AF65-F5344CB8AC3E}">
        <p14:creationId xmlns:p14="http://schemas.microsoft.com/office/powerpoint/2010/main" val="248497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Overall Achievement</a:t>
            </a:r>
            <a:endParaRPr lang="en-US" dirty="0"/>
          </a:p>
        </p:txBody>
      </p:sp>
    </p:spTree>
    <p:extLst>
      <p:ext uri="{BB962C8B-B14F-4D97-AF65-F5344CB8AC3E}">
        <p14:creationId xmlns:p14="http://schemas.microsoft.com/office/powerpoint/2010/main" val="359504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490395" y="0"/>
            <a:ext cx="11140965" cy="6858000"/>
          </a:xfrm>
          <a:prstGeom prst="rect">
            <a:avLst/>
          </a:prstGeom>
          <a:noFill/>
        </p:spPr>
      </p:pic>
    </p:spTree>
    <p:extLst>
      <p:ext uri="{BB962C8B-B14F-4D97-AF65-F5344CB8AC3E}">
        <p14:creationId xmlns:p14="http://schemas.microsoft.com/office/powerpoint/2010/main" val="795023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428263" y="0"/>
            <a:ext cx="11377914" cy="6858000"/>
          </a:xfrm>
          <a:prstGeom prst="rect">
            <a:avLst/>
          </a:prstGeom>
          <a:noFill/>
        </p:spPr>
      </p:pic>
    </p:spTree>
    <p:extLst>
      <p:ext uri="{BB962C8B-B14F-4D97-AF65-F5344CB8AC3E}">
        <p14:creationId xmlns:p14="http://schemas.microsoft.com/office/powerpoint/2010/main" val="1238092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405114" y="0"/>
            <a:ext cx="11503107" cy="6857999"/>
          </a:xfrm>
          <a:prstGeom prst="rect">
            <a:avLst/>
          </a:prstGeom>
          <a:noFill/>
        </p:spPr>
      </p:pic>
    </p:spTree>
    <p:extLst>
      <p:ext uri="{BB962C8B-B14F-4D97-AF65-F5344CB8AC3E}">
        <p14:creationId xmlns:p14="http://schemas.microsoft.com/office/powerpoint/2010/main" val="578354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Overview</a:t>
            </a:r>
            <a:endParaRPr lang="en-US" dirty="0"/>
          </a:p>
        </p:txBody>
      </p:sp>
    </p:spTree>
    <p:extLst>
      <p:ext uri="{BB962C8B-B14F-4D97-AF65-F5344CB8AC3E}">
        <p14:creationId xmlns:p14="http://schemas.microsoft.com/office/powerpoint/2010/main" val="1874220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Goals</a:t>
            </a:r>
            <a:endParaRPr lang="en-US" dirty="0"/>
          </a:p>
        </p:txBody>
      </p:sp>
      <p:sp>
        <p:nvSpPr>
          <p:cNvPr id="3" name="Content Placeholder 2"/>
          <p:cNvSpPr>
            <a:spLocks noGrp="1"/>
          </p:cNvSpPr>
          <p:nvPr>
            <p:ph idx="1"/>
          </p:nvPr>
        </p:nvSpPr>
        <p:spPr>
          <a:xfrm>
            <a:off x="2406869" y="2133600"/>
            <a:ext cx="9511861" cy="4372303"/>
          </a:xfrm>
        </p:spPr>
        <p:txBody>
          <a:bodyPr>
            <a:normAutofit lnSpcReduction="10000"/>
          </a:bodyPr>
          <a:lstStyle/>
          <a:p>
            <a:r>
              <a:rPr lang="en-US" sz="3200" dirty="0" smtClean="0"/>
              <a:t>Maintain high quality educational services while staying within the 2% tax levy cap</a:t>
            </a:r>
          </a:p>
          <a:p>
            <a:pPr marL="0" indent="0">
              <a:buNone/>
            </a:pPr>
            <a:endParaRPr lang="en-US" sz="3200" dirty="0" smtClean="0"/>
          </a:p>
          <a:p>
            <a:r>
              <a:rPr lang="en-US" sz="3200" dirty="0" smtClean="0"/>
              <a:t>Modify current academic programs to close the achievement gap</a:t>
            </a:r>
          </a:p>
          <a:p>
            <a:pPr marL="0" indent="0">
              <a:buNone/>
            </a:pPr>
            <a:endParaRPr lang="en-US" sz="3200" dirty="0" smtClean="0"/>
          </a:p>
          <a:p>
            <a:r>
              <a:rPr lang="en-US" sz="3200" dirty="0" smtClean="0"/>
              <a:t>Maintain the elementary and middle school magnet themes</a:t>
            </a:r>
            <a:endParaRPr lang="en-US" sz="3200" dirty="0"/>
          </a:p>
        </p:txBody>
      </p:sp>
    </p:spTree>
    <p:extLst>
      <p:ext uri="{BB962C8B-B14F-4D97-AF65-F5344CB8AC3E}">
        <p14:creationId xmlns:p14="http://schemas.microsoft.com/office/powerpoint/2010/main" val="4093297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Drivers of the Budget</a:t>
            </a:r>
            <a:endParaRPr lang="en-US" dirty="0"/>
          </a:p>
        </p:txBody>
      </p:sp>
      <p:sp>
        <p:nvSpPr>
          <p:cNvPr id="3" name="Content Placeholder 2"/>
          <p:cNvSpPr>
            <a:spLocks noGrp="1"/>
          </p:cNvSpPr>
          <p:nvPr>
            <p:ph idx="1"/>
          </p:nvPr>
        </p:nvSpPr>
        <p:spPr>
          <a:xfrm>
            <a:off x="2589212" y="2133600"/>
            <a:ext cx="9602788" cy="4637590"/>
          </a:xfrm>
        </p:spPr>
        <p:txBody>
          <a:bodyPr>
            <a:normAutofit/>
          </a:bodyPr>
          <a:lstStyle/>
          <a:p>
            <a:r>
              <a:rPr lang="en-US" sz="2400" dirty="0" smtClean="0"/>
              <a:t>Contracted salary increases</a:t>
            </a:r>
          </a:p>
          <a:p>
            <a:pPr lvl="1"/>
            <a:r>
              <a:rPr lang="en-US" sz="2000" dirty="0" smtClean="0"/>
              <a:t>The district settled the Montclair Education Association union contract with a 3.5% salary increase for 2020-2021.</a:t>
            </a:r>
          </a:p>
          <a:p>
            <a:pPr lvl="1"/>
            <a:r>
              <a:rPr lang="en-US" sz="2000" dirty="0" smtClean="0"/>
              <a:t>The district settled the Montclair Head Custodians Association union contract with a 3.0% salary increase for 2020-2021.</a:t>
            </a:r>
          </a:p>
          <a:p>
            <a:pPr lvl="1"/>
            <a:r>
              <a:rPr lang="en-US" sz="2000" dirty="0" smtClean="0"/>
              <a:t>The districted settled with the Montclair Principals Association union contract with a 2.75% salary increase for 2020-2021.  </a:t>
            </a:r>
          </a:p>
          <a:p>
            <a:r>
              <a:rPr lang="en-US" sz="2400" dirty="0" smtClean="0"/>
              <a:t>Increases in health benefits</a:t>
            </a:r>
          </a:p>
          <a:p>
            <a:pPr lvl="1"/>
            <a:r>
              <a:rPr lang="en-US" sz="2000" dirty="0" smtClean="0"/>
              <a:t>Current projections of the medical cost renewal for 2020-2021 is an increase of 14.25% on the current year cost due to the usage during the last 12 months.  The district is working diligently with the Insurance Broker to explore all options and maximize all savings.</a:t>
            </a:r>
          </a:p>
        </p:txBody>
      </p:sp>
    </p:spTree>
    <p:extLst>
      <p:ext uri="{BB962C8B-B14F-4D97-AF65-F5344CB8AC3E}">
        <p14:creationId xmlns:p14="http://schemas.microsoft.com/office/powerpoint/2010/main" val="676708280"/>
      </p:ext>
    </p:extLst>
  </p:cSld>
  <p:clrMapOvr>
    <a:masterClrMapping/>
  </p:clrMapOvr>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1867</TotalTime>
  <Words>755</Words>
  <Application>Microsoft Office PowerPoint</Application>
  <PresentationFormat>Widescreen</PresentationFormat>
  <Paragraphs>158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Rounded MT Bold</vt:lpstr>
      <vt:lpstr>Calibri</vt:lpstr>
      <vt:lpstr>Century Gothic</vt:lpstr>
      <vt:lpstr>Wingdings 3</vt:lpstr>
      <vt:lpstr>Wisp</vt:lpstr>
      <vt:lpstr>Montclair Board of School Estimates</vt:lpstr>
      <vt:lpstr>Board of Education Goals</vt:lpstr>
      <vt:lpstr>Overall Achievement</vt:lpstr>
      <vt:lpstr>PowerPoint Presentation</vt:lpstr>
      <vt:lpstr>PowerPoint Presentation</vt:lpstr>
      <vt:lpstr>PowerPoint Presentation</vt:lpstr>
      <vt:lpstr>Budget Overview</vt:lpstr>
      <vt:lpstr>Budget Goals</vt:lpstr>
      <vt:lpstr>Major Drivers of the Budget</vt:lpstr>
      <vt:lpstr>PowerPoint Presentation</vt:lpstr>
      <vt:lpstr>PowerPoint Presentation</vt:lpstr>
      <vt:lpstr>PowerPoint Presentation</vt:lpstr>
      <vt:lpstr>Budget Adjustments</vt:lpstr>
      <vt:lpstr>Budget Adjustments – New Requests</vt:lpstr>
      <vt:lpstr>Budget Adjustments – Reductions </vt:lpstr>
      <vt:lpstr>Estimated District School Tax Levy Increase</vt:lpstr>
      <vt:lpstr>Equity Initiatives to  Eliminate the Opportunity Gap</vt:lpstr>
      <vt:lpstr>Cost Neutral Initiatives</vt:lpstr>
      <vt:lpstr>Initiatives with Potential Budget Impacts (Increases or Decreases)</vt:lpstr>
      <vt:lpstr>Initiatives with Potential Budget Impacts (Increases or Decreases)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Bogner</dc:creator>
  <cp:lastModifiedBy>Emidio D'andrea</cp:lastModifiedBy>
  <cp:revision>185</cp:revision>
  <cp:lastPrinted>2020-03-03T22:25:18Z</cp:lastPrinted>
  <dcterms:created xsi:type="dcterms:W3CDTF">2020-01-16T17:14:47Z</dcterms:created>
  <dcterms:modified xsi:type="dcterms:W3CDTF">2020-03-22T12:43:30Z</dcterms:modified>
</cp:coreProperties>
</file>